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75" r:id="rId2"/>
    <p:sldId id="329" r:id="rId3"/>
    <p:sldId id="328" r:id="rId4"/>
    <p:sldId id="314" r:id="rId5"/>
    <p:sldId id="296" r:id="rId6"/>
    <p:sldId id="297" r:id="rId7"/>
    <p:sldId id="330" r:id="rId8"/>
    <p:sldId id="298" r:id="rId9"/>
    <p:sldId id="261" r:id="rId10"/>
    <p:sldId id="299" r:id="rId11"/>
    <p:sldId id="301" r:id="rId12"/>
    <p:sldId id="302" r:id="rId13"/>
    <p:sldId id="303" r:id="rId14"/>
    <p:sldId id="331" r:id="rId15"/>
    <p:sldId id="304" r:id="rId16"/>
    <p:sldId id="266" r:id="rId17"/>
    <p:sldId id="305" r:id="rId18"/>
    <p:sldId id="320" r:id="rId19"/>
    <p:sldId id="332" r:id="rId20"/>
    <p:sldId id="306" r:id="rId21"/>
    <p:sldId id="307" r:id="rId22"/>
    <p:sldId id="308" r:id="rId23"/>
    <p:sldId id="321" r:id="rId24"/>
    <p:sldId id="315" r:id="rId25"/>
    <p:sldId id="333" r:id="rId26"/>
    <p:sldId id="322" r:id="rId27"/>
    <p:sldId id="325" r:id="rId28"/>
    <p:sldId id="318" r:id="rId29"/>
    <p:sldId id="326" r:id="rId30"/>
    <p:sldId id="310" r:id="rId31"/>
    <p:sldId id="323" r:id="rId32"/>
    <p:sldId id="324" r:id="rId33"/>
    <p:sldId id="313" r:id="rId34"/>
    <p:sldId id="32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E16"/>
    <a:srgbClr val="95A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69583" autoAdjust="0"/>
  </p:normalViewPr>
  <p:slideViewPr>
    <p:cSldViewPr snapToGrid="0">
      <p:cViewPr varScale="1">
        <p:scale>
          <a:sx n="72" d="100"/>
          <a:sy n="72" d="100"/>
        </p:scale>
        <p:origin x="9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8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BC4449-2611-4DE9-B7BF-6229324ABA2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5CA62428-658B-41AD-B870-4325AE92A5C9}">
      <dgm:prSet/>
      <dgm:spPr/>
      <dgm:t>
        <a:bodyPr/>
        <a:lstStyle/>
        <a:p>
          <a:r>
            <a:rPr lang="en-US" dirty="0"/>
            <a:t>We need large scale data to avoid being anecdotical</a:t>
          </a:r>
        </a:p>
      </dgm:t>
    </dgm:pt>
    <dgm:pt modelId="{6E055330-BD8E-4FE6-9EC0-B54D2418F579}" type="parTrans" cxnId="{B616D2B0-58FE-477B-B31F-7E28901A4E8C}">
      <dgm:prSet/>
      <dgm:spPr/>
      <dgm:t>
        <a:bodyPr/>
        <a:lstStyle/>
        <a:p>
          <a:endParaRPr lang="en-US"/>
        </a:p>
      </dgm:t>
    </dgm:pt>
    <dgm:pt modelId="{3ED4CAFB-31E0-4BDB-8246-140665BE622C}" type="sibTrans" cxnId="{B616D2B0-58FE-477B-B31F-7E28901A4E8C}">
      <dgm:prSet/>
      <dgm:spPr/>
      <dgm:t>
        <a:bodyPr/>
        <a:lstStyle/>
        <a:p>
          <a:endParaRPr lang="en-US"/>
        </a:p>
      </dgm:t>
    </dgm:pt>
    <dgm:pt modelId="{68DFA574-CAB1-4C5D-B649-B43B27E91D43}">
      <dgm:prSet/>
      <dgm:spPr/>
      <dgm:t>
        <a:bodyPr/>
        <a:lstStyle/>
        <a:p>
          <a:r>
            <a:rPr lang="en-US" dirty="0"/>
            <a:t>Interviews? –&gt; E.g. </a:t>
          </a:r>
          <a:r>
            <a:rPr lang="en-US" dirty="0" err="1"/>
            <a:t>Laurajane</a:t>
          </a:r>
          <a:r>
            <a:rPr lang="en-US" dirty="0"/>
            <a:t> Smith</a:t>
          </a:r>
        </a:p>
      </dgm:t>
    </dgm:pt>
    <dgm:pt modelId="{55DF2CD0-3ED3-443F-8393-24195C7B2EA1}" type="parTrans" cxnId="{B34B14DE-D51C-4205-9DD8-FFB23039171A}">
      <dgm:prSet/>
      <dgm:spPr/>
      <dgm:t>
        <a:bodyPr/>
        <a:lstStyle/>
        <a:p>
          <a:endParaRPr lang="en-US"/>
        </a:p>
      </dgm:t>
    </dgm:pt>
    <dgm:pt modelId="{F9F0A377-4D37-432A-99FB-842569B8DE08}" type="sibTrans" cxnId="{B34B14DE-D51C-4205-9DD8-FFB23039171A}">
      <dgm:prSet/>
      <dgm:spPr/>
      <dgm:t>
        <a:bodyPr/>
        <a:lstStyle/>
        <a:p>
          <a:endParaRPr lang="en-US"/>
        </a:p>
      </dgm:t>
    </dgm:pt>
    <dgm:pt modelId="{E2930657-2506-47A5-915A-E2BA93F71A65}">
      <dgm:prSet/>
      <dgm:spPr/>
      <dgm:t>
        <a:bodyPr/>
        <a:lstStyle/>
        <a:p>
          <a:r>
            <a:rPr lang="en-US"/>
            <a:t>Effective, but time and resource consuming</a:t>
          </a:r>
        </a:p>
      </dgm:t>
    </dgm:pt>
    <dgm:pt modelId="{5815148D-2525-40D2-98F0-233E63B6C7EA}" type="parTrans" cxnId="{518FE25D-8614-4ED1-A056-FDDA5E356691}">
      <dgm:prSet/>
      <dgm:spPr/>
      <dgm:t>
        <a:bodyPr/>
        <a:lstStyle/>
        <a:p>
          <a:endParaRPr lang="en-US"/>
        </a:p>
      </dgm:t>
    </dgm:pt>
    <dgm:pt modelId="{66BF7EC9-42F1-4049-A55D-9A66439B519A}" type="sibTrans" cxnId="{518FE25D-8614-4ED1-A056-FDDA5E356691}">
      <dgm:prSet/>
      <dgm:spPr/>
      <dgm:t>
        <a:bodyPr/>
        <a:lstStyle/>
        <a:p>
          <a:endParaRPr lang="en-US"/>
        </a:p>
      </dgm:t>
    </dgm:pt>
    <dgm:pt modelId="{B07A7E65-B1A2-4320-819E-F035F0CD16FC}">
      <dgm:prSet/>
      <dgm:spPr/>
      <dgm:t>
        <a:bodyPr/>
        <a:lstStyle/>
        <a:p>
          <a:r>
            <a:rPr lang="en-US"/>
            <a:t>Interrogate already existing data: </a:t>
          </a:r>
        </a:p>
      </dgm:t>
    </dgm:pt>
    <dgm:pt modelId="{71C8773C-B647-4DD5-B22C-C2933238E8FB}" type="parTrans" cxnId="{6A196E8B-D836-4011-AFB9-761B87D09A9E}">
      <dgm:prSet/>
      <dgm:spPr/>
      <dgm:t>
        <a:bodyPr/>
        <a:lstStyle/>
        <a:p>
          <a:endParaRPr lang="en-US"/>
        </a:p>
      </dgm:t>
    </dgm:pt>
    <dgm:pt modelId="{060EF98A-3D0A-4D7A-A00E-E28A1B9DF361}" type="sibTrans" cxnId="{6A196E8B-D836-4011-AFB9-761B87D09A9E}">
      <dgm:prSet/>
      <dgm:spPr/>
      <dgm:t>
        <a:bodyPr/>
        <a:lstStyle/>
        <a:p>
          <a:endParaRPr lang="en-US"/>
        </a:p>
      </dgm:t>
    </dgm:pt>
    <dgm:pt modelId="{3A7EC601-FD3A-45E4-ACE9-655EFE2AF720}">
      <dgm:prSet/>
      <dgm:spPr/>
      <dgm:t>
        <a:bodyPr/>
        <a:lstStyle/>
        <a:p>
          <a:r>
            <a:rPr lang="en-US"/>
            <a:t>Webscraping</a:t>
          </a:r>
        </a:p>
      </dgm:t>
    </dgm:pt>
    <dgm:pt modelId="{B7BCE1F4-3E82-47C0-B99E-29B60AADAE7A}" type="parTrans" cxnId="{10B41C3A-6A74-4FBB-B4E1-88EAC30A85C2}">
      <dgm:prSet/>
      <dgm:spPr/>
      <dgm:t>
        <a:bodyPr/>
        <a:lstStyle/>
        <a:p>
          <a:endParaRPr lang="en-US"/>
        </a:p>
      </dgm:t>
    </dgm:pt>
    <dgm:pt modelId="{A29831DD-512B-4D0E-9DAC-017C9922F6DB}" type="sibTrans" cxnId="{10B41C3A-6A74-4FBB-B4E1-88EAC30A85C2}">
      <dgm:prSet/>
      <dgm:spPr/>
      <dgm:t>
        <a:bodyPr/>
        <a:lstStyle/>
        <a:p>
          <a:endParaRPr lang="en-US"/>
        </a:p>
      </dgm:t>
    </dgm:pt>
    <dgm:pt modelId="{A46245E3-583E-4AB2-AB7E-389FA95BEB28}" type="pres">
      <dgm:prSet presAssocID="{3FBC4449-2611-4DE9-B7BF-6229324ABA2B}" presName="root" presStyleCnt="0">
        <dgm:presLayoutVars>
          <dgm:dir/>
          <dgm:resizeHandles val="exact"/>
        </dgm:presLayoutVars>
      </dgm:prSet>
      <dgm:spPr/>
    </dgm:pt>
    <dgm:pt modelId="{1AB576BA-3335-483C-8209-63527475837C}" type="pres">
      <dgm:prSet presAssocID="{5CA62428-658B-41AD-B870-4325AE92A5C9}" presName="compNode" presStyleCnt="0"/>
      <dgm:spPr/>
    </dgm:pt>
    <dgm:pt modelId="{13F2ED53-658C-4B0A-9991-4113D709E8F6}" type="pres">
      <dgm:prSet presAssocID="{5CA62428-658B-41AD-B870-4325AE92A5C9}" presName="bgRect" presStyleLbl="bgShp" presStyleIdx="0" presStyleCnt="3"/>
      <dgm:spPr/>
    </dgm:pt>
    <dgm:pt modelId="{E770F25A-2FFC-4896-A2FA-108BCE743E82}" type="pres">
      <dgm:prSet presAssocID="{5CA62428-658B-41AD-B870-4325AE92A5C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52C7A6EF-C7E8-49F9-8D9F-4B01F68D1BB6}" type="pres">
      <dgm:prSet presAssocID="{5CA62428-658B-41AD-B870-4325AE92A5C9}" presName="spaceRect" presStyleCnt="0"/>
      <dgm:spPr/>
    </dgm:pt>
    <dgm:pt modelId="{B77DB526-397B-4951-8EDD-4F5B9575ABD2}" type="pres">
      <dgm:prSet presAssocID="{5CA62428-658B-41AD-B870-4325AE92A5C9}" presName="parTx" presStyleLbl="revTx" presStyleIdx="0" presStyleCnt="5">
        <dgm:presLayoutVars>
          <dgm:chMax val="0"/>
          <dgm:chPref val="0"/>
        </dgm:presLayoutVars>
      </dgm:prSet>
      <dgm:spPr/>
    </dgm:pt>
    <dgm:pt modelId="{9DEB4D7D-D979-4D76-A746-FDEEE7A6FD8C}" type="pres">
      <dgm:prSet presAssocID="{3ED4CAFB-31E0-4BDB-8246-140665BE622C}" presName="sibTrans" presStyleCnt="0"/>
      <dgm:spPr/>
    </dgm:pt>
    <dgm:pt modelId="{8D265843-FD87-4CE7-9DE4-AF52E0D09CA2}" type="pres">
      <dgm:prSet presAssocID="{68DFA574-CAB1-4C5D-B649-B43B27E91D43}" presName="compNode" presStyleCnt="0"/>
      <dgm:spPr/>
    </dgm:pt>
    <dgm:pt modelId="{BB375EBD-8EBC-4CC7-9DB1-EAC9FF8F85D1}" type="pres">
      <dgm:prSet presAssocID="{68DFA574-CAB1-4C5D-B649-B43B27E91D43}" presName="bgRect" presStyleLbl="bgShp" presStyleIdx="1" presStyleCnt="3"/>
      <dgm:spPr/>
    </dgm:pt>
    <dgm:pt modelId="{7190EA65-630C-4C4E-9D27-07EDF43B306E}" type="pres">
      <dgm:prSet presAssocID="{68DFA574-CAB1-4C5D-B649-B43B27E91D4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3FC999F9-2FC6-4281-BFE3-42B67F9312F8}" type="pres">
      <dgm:prSet presAssocID="{68DFA574-CAB1-4C5D-B649-B43B27E91D43}" presName="spaceRect" presStyleCnt="0"/>
      <dgm:spPr/>
    </dgm:pt>
    <dgm:pt modelId="{11DD4049-757D-44AC-A967-BA8FA268A1D3}" type="pres">
      <dgm:prSet presAssocID="{68DFA574-CAB1-4C5D-B649-B43B27E91D43}" presName="parTx" presStyleLbl="revTx" presStyleIdx="1" presStyleCnt="5">
        <dgm:presLayoutVars>
          <dgm:chMax val="0"/>
          <dgm:chPref val="0"/>
        </dgm:presLayoutVars>
      </dgm:prSet>
      <dgm:spPr/>
    </dgm:pt>
    <dgm:pt modelId="{2C1EE22E-C937-4B1F-8AF4-FAA98A408042}" type="pres">
      <dgm:prSet presAssocID="{68DFA574-CAB1-4C5D-B649-B43B27E91D43}" presName="desTx" presStyleLbl="revTx" presStyleIdx="2" presStyleCnt="5">
        <dgm:presLayoutVars/>
      </dgm:prSet>
      <dgm:spPr/>
    </dgm:pt>
    <dgm:pt modelId="{329C3532-6EDA-44AE-A381-B724D975DD20}" type="pres">
      <dgm:prSet presAssocID="{F9F0A377-4D37-432A-99FB-842569B8DE08}" presName="sibTrans" presStyleCnt="0"/>
      <dgm:spPr/>
    </dgm:pt>
    <dgm:pt modelId="{4394E78E-E12B-4ACF-8287-32A29A231C6B}" type="pres">
      <dgm:prSet presAssocID="{B07A7E65-B1A2-4320-819E-F035F0CD16FC}" presName="compNode" presStyleCnt="0"/>
      <dgm:spPr/>
    </dgm:pt>
    <dgm:pt modelId="{E45EA2AE-18EA-4202-AE21-57A507B6D3DB}" type="pres">
      <dgm:prSet presAssocID="{B07A7E65-B1A2-4320-819E-F035F0CD16FC}" presName="bgRect" presStyleLbl="bgShp" presStyleIdx="2" presStyleCnt="3"/>
      <dgm:spPr/>
    </dgm:pt>
    <dgm:pt modelId="{83C0CFC2-B080-4C50-9BB3-C4EF3E59E32A}" type="pres">
      <dgm:prSet presAssocID="{B07A7E65-B1A2-4320-819E-F035F0CD16F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13D7DC8B-9147-4A2D-8476-C5E73AD42813}" type="pres">
      <dgm:prSet presAssocID="{B07A7E65-B1A2-4320-819E-F035F0CD16FC}" presName="spaceRect" presStyleCnt="0"/>
      <dgm:spPr/>
    </dgm:pt>
    <dgm:pt modelId="{7BABBB31-9D9E-45FA-99D0-2699455DBB2E}" type="pres">
      <dgm:prSet presAssocID="{B07A7E65-B1A2-4320-819E-F035F0CD16FC}" presName="parTx" presStyleLbl="revTx" presStyleIdx="3" presStyleCnt="5">
        <dgm:presLayoutVars>
          <dgm:chMax val="0"/>
          <dgm:chPref val="0"/>
        </dgm:presLayoutVars>
      </dgm:prSet>
      <dgm:spPr/>
    </dgm:pt>
    <dgm:pt modelId="{6263A22F-98AB-4666-9489-7BB738669349}" type="pres">
      <dgm:prSet presAssocID="{B07A7E65-B1A2-4320-819E-F035F0CD16FC}" presName="desTx" presStyleLbl="revTx" presStyleIdx="4" presStyleCnt="5">
        <dgm:presLayoutVars/>
      </dgm:prSet>
      <dgm:spPr/>
    </dgm:pt>
  </dgm:ptLst>
  <dgm:cxnLst>
    <dgm:cxn modelId="{10B41C3A-6A74-4FBB-B4E1-88EAC30A85C2}" srcId="{B07A7E65-B1A2-4320-819E-F035F0CD16FC}" destId="{3A7EC601-FD3A-45E4-ACE9-655EFE2AF720}" srcOrd="0" destOrd="0" parTransId="{B7BCE1F4-3E82-47C0-B99E-29B60AADAE7A}" sibTransId="{A29831DD-512B-4D0E-9DAC-017C9922F6DB}"/>
    <dgm:cxn modelId="{518FE25D-8614-4ED1-A056-FDDA5E356691}" srcId="{68DFA574-CAB1-4C5D-B649-B43B27E91D43}" destId="{E2930657-2506-47A5-915A-E2BA93F71A65}" srcOrd="0" destOrd="0" parTransId="{5815148D-2525-40D2-98F0-233E63B6C7EA}" sibTransId="{66BF7EC9-42F1-4049-A55D-9A66439B519A}"/>
    <dgm:cxn modelId="{51ECC367-364B-934B-B9AB-80E6AF774F0C}" type="presOf" srcId="{B07A7E65-B1A2-4320-819E-F035F0CD16FC}" destId="{7BABBB31-9D9E-45FA-99D0-2699455DBB2E}" srcOrd="0" destOrd="0" presId="urn:microsoft.com/office/officeart/2018/2/layout/IconVerticalSolidList"/>
    <dgm:cxn modelId="{6A196E8B-D836-4011-AFB9-761B87D09A9E}" srcId="{3FBC4449-2611-4DE9-B7BF-6229324ABA2B}" destId="{B07A7E65-B1A2-4320-819E-F035F0CD16FC}" srcOrd="2" destOrd="0" parTransId="{71C8773C-B647-4DD5-B22C-C2933238E8FB}" sibTransId="{060EF98A-3D0A-4D7A-A00E-E28A1B9DF361}"/>
    <dgm:cxn modelId="{0462F696-9B3D-8046-BF70-8715AC4FB0FA}" type="presOf" srcId="{5CA62428-658B-41AD-B870-4325AE92A5C9}" destId="{B77DB526-397B-4951-8EDD-4F5B9575ABD2}" srcOrd="0" destOrd="0" presId="urn:microsoft.com/office/officeart/2018/2/layout/IconVerticalSolidList"/>
    <dgm:cxn modelId="{435DD7A7-E233-784F-BFB8-2731C0089ACA}" type="presOf" srcId="{3A7EC601-FD3A-45E4-ACE9-655EFE2AF720}" destId="{6263A22F-98AB-4666-9489-7BB738669349}" srcOrd="0" destOrd="0" presId="urn:microsoft.com/office/officeart/2018/2/layout/IconVerticalSolidList"/>
    <dgm:cxn modelId="{B616D2B0-58FE-477B-B31F-7E28901A4E8C}" srcId="{3FBC4449-2611-4DE9-B7BF-6229324ABA2B}" destId="{5CA62428-658B-41AD-B870-4325AE92A5C9}" srcOrd="0" destOrd="0" parTransId="{6E055330-BD8E-4FE6-9EC0-B54D2418F579}" sibTransId="{3ED4CAFB-31E0-4BDB-8246-140665BE622C}"/>
    <dgm:cxn modelId="{C40267B3-BE12-2B49-963C-A047219D5D5A}" type="presOf" srcId="{68DFA574-CAB1-4C5D-B649-B43B27E91D43}" destId="{11DD4049-757D-44AC-A967-BA8FA268A1D3}" srcOrd="0" destOrd="0" presId="urn:microsoft.com/office/officeart/2018/2/layout/IconVerticalSolidList"/>
    <dgm:cxn modelId="{807CB8C6-DACF-4443-A7CC-D65F9FB63ADE}" type="presOf" srcId="{E2930657-2506-47A5-915A-E2BA93F71A65}" destId="{2C1EE22E-C937-4B1F-8AF4-FAA98A408042}" srcOrd="0" destOrd="0" presId="urn:microsoft.com/office/officeart/2018/2/layout/IconVerticalSolidList"/>
    <dgm:cxn modelId="{83B416D4-484A-5E4B-AADD-87045B1D71C1}" type="presOf" srcId="{3FBC4449-2611-4DE9-B7BF-6229324ABA2B}" destId="{A46245E3-583E-4AB2-AB7E-389FA95BEB28}" srcOrd="0" destOrd="0" presId="urn:microsoft.com/office/officeart/2018/2/layout/IconVerticalSolidList"/>
    <dgm:cxn modelId="{B34B14DE-D51C-4205-9DD8-FFB23039171A}" srcId="{3FBC4449-2611-4DE9-B7BF-6229324ABA2B}" destId="{68DFA574-CAB1-4C5D-B649-B43B27E91D43}" srcOrd="1" destOrd="0" parTransId="{55DF2CD0-3ED3-443F-8393-24195C7B2EA1}" sibTransId="{F9F0A377-4D37-432A-99FB-842569B8DE08}"/>
    <dgm:cxn modelId="{4ADAF42E-36F9-7446-A09E-1DEA476CEBA7}" type="presParOf" srcId="{A46245E3-583E-4AB2-AB7E-389FA95BEB28}" destId="{1AB576BA-3335-483C-8209-63527475837C}" srcOrd="0" destOrd="0" presId="urn:microsoft.com/office/officeart/2018/2/layout/IconVerticalSolidList"/>
    <dgm:cxn modelId="{F797C2DE-9647-5A46-B9F3-D5FE189008BD}" type="presParOf" srcId="{1AB576BA-3335-483C-8209-63527475837C}" destId="{13F2ED53-658C-4B0A-9991-4113D709E8F6}" srcOrd="0" destOrd="0" presId="urn:microsoft.com/office/officeart/2018/2/layout/IconVerticalSolidList"/>
    <dgm:cxn modelId="{DE5F8A55-5E8A-4541-9408-7C2758D0522F}" type="presParOf" srcId="{1AB576BA-3335-483C-8209-63527475837C}" destId="{E770F25A-2FFC-4896-A2FA-108BCE743E82}" srcOrd="1" destOrd="0" presId="urn:microsoft.com/office/officeart/2018/2/layout/IconVerticalSolidList"/>
    <dgm:cxn modelId="{ABFAFB3B-8A1E-2847-AAA1-A0E590A9A0B0}" type="presParOf" srcId="{1AB576BA-3335-483C-8209-63527475837C}" destId="{52C7A6EF-C7E8-49F9-8D9F-4B01F68D1BB6}" srcOrd="2" destOrd="0" presId="urn:microsoft.com/office/officeart/2018/2/layout/IconVerticalSolidList"/>
    <dgm:cxn modelId="{5F1CF2DB-ADDD-9A46-8242-F4103C0ABA54}" type="presParOf" srcId="{1AB576BA-3335-483C-8209-63527475837C}" destId="{B77DB526-397B-4951-8EDD-4F5B9575ABD2}" srcOrd="3" destOrd="0" presId="urn:microsoft.com/office/officeart/2018/2/layout/IconVerticalSolidList"/>
    <dgm:cxn modelId="{3F22CC0C-AB74-824E-BD4F-B84BA1AF6C8B}" type="presParOf" srcId="{A46245E3-583E-4AB2-AB7E-389FA95BEB28}" destId="{9DEB4D7D-D979-4D76-A746-FDEEE7A6FD8C}" srcOrd="1" destOrd="0" presId="urn:microsoft.com/office/officeart/2018/2/layout/IconVerticalSolidList"/>
    <dgm:cxn modelId="{735B7444-3844-DF48-A1E3-3D7837790C2F}" type="presParOf" srcId="{A46245E3-583E-4AB2-AB7E-389FA95BEB28}" destId="{8D265843-FD87-4CE7-9DE4-AF52E0D09CA2}" srcOrd="2" destOrd="0" presId="urn:microsoft.com/office/officeart/2018/2/layout/IconVerticalSolidList"/>
    <dgm:cxn modelId="{E7AA01F6-0233-D44C-BE0C-0F90379E8BC8}" type="presParOf" srcId="{8D265843-FD87-4CE7-9DE4-AF52E0D09CA2}" destId="{BB375EBD-8EBC-4CC7-9DB1-EAC9FF8F85D1}" srcOrd="0" destOrd="0" presId="urn:microsoft.com/office/officeart/2018/2/layout/IconVerticalSolidList"/>
    <dgm:cxn modelId="{26F2CBC6-4E64-6B4C-9297-B16200B60B71}" type="presParOf" srcId="{8D265843-FD87-4CE7-9DE4-AF52E0D09CA2}" destId="{7190EA65-630C-4C4E-9D27-07EDF43B306E}" srcOrd="1" destOrd="0" presId="urn:microsoft.com/office/officeart/2018/2/layout/IconVerticalSolidList"/>
    <dgm:cxn modelId="{FEDA0B2C-2F18-F144-AF2C-89BFB1B3B00A}" type="presParOf" srcId="{8D265843-FD87-4CE7-9DE4-AF52E0D09CA2}" destId="{3FC999F9-2FC6-4281-BFE3-42B67F9312F8}" srcOrd="2" destOrd="0" presId="urn:microsoft.com/office/officeart/2018/2/layout/IconVerticalSolidList"/>
    <dgm:cxn modelId="{2D3EAD5B-E726-2848-9C6F-6466B1C54A70}" type="presParOf" srcId="{8D265843-FD87-4CE7-9DE4-AF52E0D09CA2}" destId="{11DD4049-757D-44AC-A967-BA8FA268A1D3}" srcOrd="3" destOrd="0" presId="urn:microsoft.com/office/officeart/2018/2/layout/IconVerticalSolidList"/>
    <dgm:cxn modelId="{2D89CB50-1ADA-9742-BD28-4A3427711E45}" type="presParOf" srcId="{8D265843-FD87-4CE7-9DE4-AF52E0D09CA2}" destId="{2C1EE22E-C937-4B1F-8AF4-FAA98A408042}" srcOrd="4" destOrd="0" presId="urn:microsoft.com/office/officeart/2018/2/layout/IconVerticalSolidList"/>
    <dgm:cxn modelId="{27E5487F-7842-3B4F-83C9-A82AF5A5BDBE}" type="presParOf" srcId="{A46245E3-583E-4AB2-AB7E-389FA95BEB28}" destId="{329C3532-6EDA-44AE-A381-B724D975DD20}" srcOrd="3" destOrd="0" presId="urn:microsoft.com/office/officeart/2018/2/layout/IconVerticalSolidList"/>
    <dgm:cxn modelId="{85BDA2F2-6556-BE4F-A6AA-A98AAEF556E5}" type="presParOf" srcId="{A46245E3-583E-4AB2-AB7E-389FA95BEB28}" destId="{4394E78E-E12B-4ACF-8287-32A29A231C6B}" srcOrd="4" destOrd="0" presId="urn:microsoft.com/office/officeart/2018/2/layout/IconVerticalSolidList"/>
    <dgm:cxn modelId="{9C353179-8DD7-C24A-8D01-24E313CDD273}" type="presParOf" srcId="{4394E78E-E12B-4ACF-8287-32A29A231C6B}" destId="{E45EA2AE-18EA-4202-AE21-57A507B6D3DB}" srcOrd="0" destOrd="0" presId="urn:microsoft.com/office/officeart/2018/2/layout/IconVerticalSolidList"/>
    <dgm:cxn modelId="{A3D0E73D-A1F3-E84A-8035-CB26E18331CF}" type="presParOf" srcId="{4394E78E-E12B-4ACF-8287-32A29A231C6B}" destId="{83C0CFC2-B080-4C50-9BB3-C4EF3E59E32A}" srcOrd="1" destOrd="0" presId="urn:microsoft.com/office/officeart/2018/2/layout/IconVerticalSolidList"/>
    <dgm:cxn modelId="{CFCAA6B9-DFE2-9E42-A4C0-420CED48B751}" type="presParOf" srcId="{4394E78E-E12B-4ACF-8287-32A29A231C6B}" destId="{13D7DC8B-9147-4A2D-8476-C5E73AD42813}" srcOrd="2" destOrd="0" presId="urn:microsoft.com/office/officeart/2018/2/layout/IconVerticalSolidList"/>
    <dgm:cxn modelId="{AD518E88-B03F-7544-A393-6D497607937C}" type="presParOf" srcId="{4394E78E-E12B-4ACF-8287-32A29A231C6B}" destId="{7BABBB31-9D9E-45FA-99D0-2699455DBB2E}" srcOrd="3" destOrd="0" presId="urn:microsoft.com/office/officeart/2018/2/layout/IconVerticalSolidList"/>
    <dgm:cxn modelId="{07EC9267-8B36-6844-9F56-AAC018FA795C}" type="presParOf" srcId="{4394E78E-E12B-4ACF-8287-32A29A231C6B}" destId="{6263A22F-98AB-4666-9489-7BB73866934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13F1F0-218C-431D-B389-FEDAA718E1E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0A365E-40CC-4303-A3C3-39E8B023015B}">
      <dgm:prSet/>
      <dgm:spPr/>
      <dgm:t>
        <a:bodyPr/>
        <a:lstStyle/>
        <a:p>
          <a:r>
            <a:rPr lang="en-US" dirty="0"/>
            <a:t>1. Collected Reviews from TripAdvisor– ~5000 reviews</a:t>
          </a:r>
        </a:p>
      </dgm:t>
    </dgm:pt>
    <dgm:pt modelId="{B1CC82B7-DACB-42D2-A2AA-40BF3D10A0C1}" type="parTrans" cxnId="{509360A8-BD35-42CC-BE03-4061F092570D}">
      <dgm:prSet/>
      <dgm:spPr/>
      <dgm:t>
        <a:bodyPr/>
        <a:lstStyle/>
        <a:p>
          <a:endParaRPr lang="en-US"/>
        </a:p>
      </dgm:t>
    </dgm:pt>
    <dgm:pt modelId="{D872E9C4-2C43-4BD4-BD4F-4FB10F18D7D2}" type="sibTrans" cxnId="{509360A8-BD35-42CC-BE03-4061F092570D}">
      <dgm:prSet/>
      <dgm:spPr/>
      <dgm:t>
        <a:bodyPr/>
        <a:lstStyle/>
        <a:p>
          <a:endParaRPr lang="en-US"/>
        </a:p>
      </dgm:t>
    </dgm:pt>
    <dgm:pt modelId="{94698436-5388-4108-B56F-7A8B756B3B29}">
      <dgm:prSet/>
      <dgm:spPr/>
      <dgm:t>
        <a:bodyPr/>
        <a:lstStyle/>
        <a:p>
          <a:r>
            <a:rPr lang="en-US" dirty="0"/>
            <a:t>2. </a:t>
          </a:r>
          <a:r>
            <a:rPr lang="en-US" dirty="0" err="1"/>
            <a:t>Analysed</a:t>
          </a:r>
          <a:r>
            <a:rPr lang="en-US" dirty="0"/>
            <a:t> the exhibition and the  curation techniques (Rose 2014)</a:t>
          </a:r>
        </a:p>
      </dgm:t>
    </dgm:pt>
    <dgm:pt modelId="{F66C183A-79A4-4090-8B2E-F1D87399411A}" type="parTrans" cxnId="{6C76536A-C274-4CB0-A0BA-1E5A667A5A45}">
      <dgm:prSet/>
      <dgm:spPr/>
      <dgm:t>
        <a:bodyPr/>
        <a:lstStyle/>
        <a:p>
          <a:endParaRPr lang="en-US"/>
        </a:p>
      </dgm:t>
    </dgm:pt>
    <dgm:pt modelId="{E8A827E3-886C-41A5-A5E8-F368B883D186}" type="sibTrans" cxnId="{6C76536A-C274-4CB0-A0BA-1E5A667A5A45}">
      <dgm:prSet/>
      <dgm:spPr/>
      <dgm:t>
        <a:bodyPr/>
        <a:lstStyle/>
        <a:p>
          <a:endParaRPr lang="en-US"/>
        </a:p>
      </dgm:t>
    </dgm:pt>
    <dgm:pt modelId="{07C0ABD9-1D09-40CB-8FF0-38B2A7DBD630}">
      <dgm:prSet/>
      <dgm:spPr/>
      <dgm:t>
        <a:bodyPr/>
        <a:lstStyle/>
        <a:p>
          <a:r>
            <a:rPr lang="en-US" dirty="0"/>
            <a:t>3. </a:t>
          </a:r>
          <a:r>
            <a:rPr lang="en-US" dirty="0" err="1"/>
            <a:t>Analysed</a:t>
          </a:r>
          <a:r>
            <a:rPr lang="en-US" dirty="0"/>
            <a:t> the reviews:</a:t>
          </a:r>
        </a:p>
      </dgm:t>
    </dgm:pt>
    <dgm:pt modelId="{4964833B-8B1D-47AC-ADF1-620DD0092114}" type="parTrans" cxnId="{51C1AA50-2EDE-47B0-80FA-A938CECEA25F}">
      <dgm:prSet/>
      <dgm:spPr/>
      <dgm:t>
        <a:bodyPr/>
        <a:lstStyle/>
        <a:p>
          <a:endParaRPr lang="en-US"/>
        </a:p>
      </dgm:t>
    </dgm:pt>
    <dgm:pt modelId="{4FBEF2D4-5BC1-4DB4-A9B9-35009CD3773C}" type="sibTrans" cxnId="{51C1AA50-2EDE-47B0-80FA-A938CECEA25F}">
      <dgm:prSet/>
      <dgm:spPr/>
      <dgm:t>
        <a:bodyPr/>
        <a:lstStyle/>
        <a:p>
          <a:endParaRPr lang="en-US"/>
        </a:p>
      </dgm:t>
    </dgm:pt>
    <dgm:pt modelId="{C1F44921-211F-4E25-945E-18DD346BFD43}">
      <dgm:prSet/>
      <dgm:spPr/>
      <dgm:t>
        <a:bodyPr/>
        <a:lstStyle/>
        <a:p>
          <a:r>
            <a:rPr lang="en-US" dirty="0"/>
            <a:t>Distant reading:</a:t>
          </a:r>
        </a:p>
      </dgm:t>
    </dgm:pt>
    <dgm:pt modelId="{54012AF6-177D-41A0-8753-CDB7481F91CC}" type="parTrans" cxnId="{45C0AF9B-FE2D-43E2-B79D-B587921D2BDE}">
      <dgm:prSet/>
      <dgm:spPr/>
      <dgm:t>
        <a:bodyPr/>
        <a:lstStyle/>
        <a:p>
          <a:endParaRPr lang="en-US"/>
        </a:p>
      </dgm:t>
    </dgm:pt>
    <dgm:pt modelId="{E500512D-3B45-41BA-8A4E-D0F4FA4ED949}" type="sibTrans" cxnId="{45C0AF9B-FE2D-43E2-B79D-B587921D2BDE}">
      <dgm:prSet/>
      <dgm:spPr/>
      <dgm:t>
        <a:bodyPr/>
        <a:lstStyle/>
        <a:p>
          <a:endParaRPr lang="en-US"/>
        </a:p>
      </dgm:t>
    </dgm:pt>
    <dgm:pt modelId="{5F0CFA39-47D5-4437-80F9-B32F78EF9B08}">
      <dgm:prSet/>
      <dgm:spPr/>
      <dgm:t>
        <a:bodyPr/>
        <a:lstStyle/>
        <a:p>
          <a:r>
            <a:rPr lang="en-US" dirty="0"/>
            <a:t>Topic Modelling</a:t>
          </a:r>
        </a:p>
      </dgm:t>
    </dgm:pt>
    <dgm:pt modelId="{D4F84103-6FA6-4631-BB8C-406A5E89284E}" type="parTrans" cxnId="{300EB225-56BF-4DB5-8C9F-9E996C576DB0}">
      <dgm:prSet/>
      <dgm:spPr/>
      <dgm:t>
        <a:bodyPr/>
        <a:lstStyle/>
        <a:p>
          <a:endParaRPr lang="en-US"/>
        </a:p>
      </dgm:t>
    </dgm:pt>
    <dgm:pt modelId="{0CB64A0F-C637-4D0C-AEC5-01BEE08CE3A0}" type="sibTrans" cxnId="{300EB225-56BF-4DB5-8C9F-9E996C576DB0}">
      <dgm:prSet/>
      <dgm:spPr/>
      <dgm:t>
        <a:bodyPr/>
        <a:lstStyle/>
        <a:p>
          <a:endParaRPr lang="en-US"/>
        </a:p>
      </dgm:t>
    </dgm:pt>
    <dgm:pt modelId="{B5FB044A-2DA4-44B8-99EF-2C6CDC725046}">
      <dgm:prSet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en-US" dirty="0"/>
            <a:t>Emotion detection</a:t>
          </a:r>
        </a:p>
      </dgm:t>
    </dgm:pt>
    <dgm:pt modelId="{EB673066-CC43-4274-80F4-68D8C47CADE0}" type="parTrans" cxnId="{867FE196-4731-43F2-8820-600882E69FC0}">
      <dgm:prSet/>
      <dgm:spPr/>
      <dgm:t>
        <a:bodyPr/>
        <a:lstStyle/>
        <a:p>
          <a:endParaRPr lang="en-US"/>
        </a:p>
      </dgm:t>
    </dgm:pt>
    <dgm:pt modelId="{00FF29FE-4BD4-4BEF-8F72-357005C9B63D}" type="sibTrans" cxnId="{867FE196-4731-43F2-8820-600882E69FC0}">
      <dgm:prSet/>
      <dgm:spPr/>
      <dgm:t>
        <a:bodyPr/>
        <a:lstStyle/>
        <a:p>
          <a:endParaRPr lang="en-US"/>
        </a:p>
      </dgm:t>
    </dgm:pt>
    <dgm:pt modelId="{A7457131-A677-4B79-8749-AF38BAA80BA2}">
      <dgm:prSet/>
      <dgm:spPr/>
      <dgm:t>
        <a:bodyPr/>
        <a:lstStyle/>
        <a:p>
          <a:r>
            <a:rPr lang="en-US" dirty="0"/>
            <a:t>Close reading</a:t>
          </a:r>
        </a:p>
      </dgm:t>
    </dgm:pt>
    <dgm:pt modelId="{46B8FC4B-BBF0-46EC-8755-A1739EF0E061}" type="parTrans" cxnId="{AD6D359D-B40F-4911-AD72-99368B903788}">
      <dgm:prSet/>
      <dgm:spPr/>
      <dgm:t>
        <a:bodyPr/>
        <a:lstStyle/>
        <a:p>
          <a:endParaRPr lang="en-US"/>
        </a:p>
      </dgm:t>
    </dgm:pt>
    <dgm:pt modelId="{30E283BB-9980-4F27-9997-77CD474F81E1}" type="sibTrans" cxnId="{AD6D359D-B40F-4911-AD72-99368B903788}">
      <dgm:prSet/>
      <dgm:spPr/>
      <dgm:t>
        <a:bodyPr/>
        <a:lstStyle/>
        <a:p>
          <a:endParaRPr lang="en-US"/>
        </a:p>
      </dgm:t>
    </dgm:pt>
    <dgm:pt modelId="{57971D21-8A37-413F-BF3E-7BB4F0AF4A2C}">
      <dgm:prSet/>
      <dgm:spPr/>
      <dgm:t>
        <a:bodyPr/>
        <a:lstStyle/>
        <a:p>
          <a:r>
            <a:rPr lang="en-US"/>
            <a:t>4. Overlapped the results</a:t>
          </a:r>
        </a:p>
      </dgm:t>
    </dgm:pt>
    <dgm:pt modelId="{4C4F16D4-C317-4D1B-8B9D-1FCE604A1FEB}" type="parTrans" cxnId="{ED1315E0-DCB1-4D6E-9408-1A14D36C0D2E}">
      <dgm:prSet/>
      <dgm:spPr/>
      <dgm:t>
        <a:bodyPr/>
        <a:lstStyle/>
        <a:p>
          <a:endParaRPr lang="en-US"/>
        </a:p>
      </dgm:t>
    </dgm:pt>
    <dgm:pt modelId="{D2EAEA3F-C58F-4D1D-9C7A-912F7CB187C7}" type="sibTrans" cxnId="{ED1315E0-DCB1-4D6E-9408-1A14D36C0D2E}">
      <dgm:prSet/>
      <dgm:spPr/>
      <dgm:t>
        <a:bodyPr/>
        <a:lstStyle/>
        <a:p>
          <a:endParaRPr lang="en-US"/>
        </a:p>
      </dgm:t>
    </dgm:pt>
    <dgm:pt modelId="{9F914453-771B-4B43-AB77-F5BE22178D12}">
      <dgm:prSet/>
      <dgm:spPr/>
      <dgm:t>
        <a:bodyPr/>
        <a:lstStyle/>
        <a:p>
          <a:r>
            <a:rPr lang="en-US" dirty="0"/>
            <a:t>Machine Learning classification</a:t>
          </a:r>
        </a:p>
        <a:p>
          <a:r>
            <a:rPr lang="en-US" dirty="0"/>
            <a:t>(proposed)</a:t>
          </a:r>
        </a:p>
      </dgm:t>
    </dgm:pt>
    <dgm:pt modelId="{AD5679E6-6ADC-E949-9C46-840257C31958}" type="parTrans" cxnId="{4E2D59EA-9DB4-AB46-B8CE-8292F421127C}">
      <dgm:prSet/>
      <dgm:spPr/>
      <dgm:t>
        <a:bodyPr/>
        <a:lstStyle/>
        <a:p>
          <a:endParaRPr lang="en-GB"/>
        </a:p>
      </dgm:t>
    </dgm:pt>
    <dgm:pt modelId="{37D955DC-8711-0041-B5D9-FD21E42EF63E}" type="sibTrans" cxnId="{4E2D59EA-9DB4-AB46-B8CE-8292F421127C}">
      <dgm:prSet/>
      <dgm:spPr/>
      <dgm:t>
        <a:bodyPr/>
        <a:lstStyle/>
        <a:p>
          <a:endParaRPr lang="en-GB"/>
        </a:p>
      </dgm:t>
    </dgm:pt>
    <dgm:pt modelId="{035EF391-6348-084C-B79B-943669578063}" type="pres">
      <dgm:prSet presAssocID="{6D13F1F0-218C-431D-B389-FEDAA718E1E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43C1692-BC7E-1749-81E9-D2659FF8E777}" type="pres">
      <dgm:prSet presAssocID="{550A365E-40CC-4303-A3C3-39E8B023015B}" presName="hierRoot1" presStyleCnt="0"/>
      <dgm:spPr/>
    </dgm:pt>
    <dgm:pt modelId="{4FFBAA7C-0964-0942-AC0C-EB96C491BC68}" type="pres">
      <dgm:prSet presAssocID="{550A365E-40CC-4303-A3C3-39E8B023015B}" presName="composite" presStyleCnt="0"/>
      <dgm:spPr/>
    </dgm:pt>
    <dgm:pt modelId="{B3523E28-F970-2947-AE53-FA72575CD6E1}" type="pres">
      <dgm:prSet presAssocID="{550A365E-40CC-4303-A3C3-39E8B023015B}" presName="background" presStyleLbl="node0" presStyleIdx="0" presStyleCnt="4"/>
      <dgm:spPr/>
    </dgm:pt>
    <dgm:pt modelId="{58D29DF5-9D95-424E-A20C-3908529993B5}" type="pres">
      <dgm:prSet presAssocID="{550A365E-40CC-4303-A3C3-39E8B023015B}" presName="text" presStyleLbl="fgAcc0" presStyleIdx="0" presStyleCnt="4">
        <dgm:presLayoutVars>
          <dgm:chPref val="3"/>
        </dgm:presLayoutVars>
      </dgm:prSet>
      <dgm:spPr/>
    </dgm:pt>
    <dgm:pt modelId="{3E69CB2C-4C1A-9A4D-AFA5-4E8F72D2D896}" type="pres">
      <dgm:prSet presAssocID="{550A365E-40CC-4303-A3C3-39E8B023015B}" presName="hierChild2" presStyleCnt="0"/>
      <dgm:spPr/>
    </dgm:pt>
    <dgm:pt modelId="{15E74098-9771-AC40-8A54-C5D0C59F57D2}" type="pres">
      <dgm:prSet presAssocID="{94698436-5388-4108-B56F-7A8B756B3B29}" presName="hierRoot1" presStyleCnt="0"/>
      <dgm:spPr/>
    </dgm:pt>
    <dgm:pt modelId="{ECF30C51-7417-9147-8060-BBCF60E44EA1}" type="pres">
      <dgm:prSet presAssocID="{94698436-5388-4108-B56F-7A8B756B3B29}" presName="composite" presStyleCnt="0"/>
      <dgm:spPr/>
    </dgm:pt>
    <dgm:pt modelId="{AF13C702-E835-7F48-9422-2D93A0E53F40}" type="pres">
      <dgm:prSet presAssocID="{94698436-5388-4108-B56F-7A8B756B3B29}" presName="background" presStyleLbl="node0" presStyleIdx="1" presStyleCnt="4"/>
      <dgm:spPr/>
    </dgm:pt>
    <dgm:pt modelId="{023045E4-98E9-314C-903B-E8F29B6EF7A5}" type="pres">
      <dgm:prSet presAssocID="{94698436-5388-4108-B56F-7A8B756B3B29}" presName="text" presStyleLbl="fgAcc0" presStyleIdx="1" presStyleCnt="4">
        <dgm:presLayoutVars>
          <dgm:chPref val="3"/>
        </dgm:presLayoutVars>
      </dgm:prSet>
      <dgm:spPr/>
    </dgm:pt>
    <dgm:pt modelId="{A39CE71F-5F9E-D840-B0A2-3301868D2591}" type="pres">
      <dgm:prSet presAssocID="{94698436-5388-4108-B56F-7A8B756B3B29}" presName="hierChild2" presStyleCnt="0"/>
      <dgm:spPr/>
    </dgm:pt>
    <dgm:pt modelId="{D8F7DF27-EBDA-C64D-B9B8-7FDBD563D9AC}" type="pres">
      <dgm:prSet presAssocID="{07C0ABD9-1D09-40CB-8FF0-38B2A7DBD630}" presName="hierRoot1" presStyleCnt="0"/>
      <dgm:spPr/>
    </dgm:pt>
    <dgm:pt modelId="{9AA24530-20EE-4847-BF8C-D1A1981D4A89}" type="pres">
      <dgm:prSet presAssocID="{07C0ABD9-1D09-40CB-8FF0-38B2A7DBD630}" presName="composite" presStyleCnt="0"/>
      <dgm:spPr/>
    </dgm:pt>
    <dgm:pt modelId="{657962E1-6D06-8D46-9F41-ABD1133CE569}" type="pres">
      <dgm:prSet presAssocID="{07C0ABD9-1D09-40CB-8FF0-38B2A7DBD630}" presName="background" presStyleLbl="node0" presStyleIdx="2" presStyleCnt="4"/>
      <dgm:spPr/>
    </dgm:pt>
    <dgm:pt modelId="{59CC5EB9-F433-2044-8C0E-EC3E20088E5C}" type="pres">
      <dgm:prSet presAssocID="{07C0ABD9-1D09-40CB-8FF0-38B2A7DBD630}" presName="text" presStyleLbl="fgAcc0" presStyleIdx="2" presStyleCnt="4">
        <dgm:presLayoutVars>
          <dgm:chPref val="3"/>
        </dgm:presLayoutVars>
      </dgm:prSet>
      <dgm:spPr/>
    </dgm:pt>
    <dgm:pt modelId="{CEFAFD6B-5E34-B942-9D84-2B274DBF4F4C}" type="pres">
      <dgm:prSet presAssocID="{07C0ABD9-1D09-40CB-8FF0-38B2A7DBD630}" presName="hierChild2" presStyleCnt="0"/>
      <dgm:spPr/>
    </dgm:pt>
    <dgm:pt modelId="{FA59A609-1810-7845-8C7E-DA65A7135FCD}" type="pres">
      <dgm:prSet presAssocID="{54012AF6-177D-41A0-8753-CDB7481F91CC}" presName="Name10" presStyleLbl="parChTrans1D2" presStyleIdx="0" presStyleCnt="2"/>
      <dgm:spPr/>
    </dgm:pt>
    <dgm:pt modelId="{18586598-9AEF-A34C-A93F-010DE32E4CE4}" type="pres">
      <dgm:prSet presAssocID="{C1F44921-211F-4E25-945E-18DD346BFD43}" presName="hierRoot2" presStyleCnt="0"/>
      <dgm:spPr/>
    </dgm:pt>
    <dgm:pt modelId="{5E748454-1D01-4242-9349-10CC62E5C1E2}" type="pres">
      <dgm:prSet presAssocID="{C1F44921-211F-4E25-945E-18DD346BFD43}" presName="composite2" presStyleCnt="0"/>
      <dgm:spPr/>
    </dgm:pt>
    <dgm:pt modelId="{E91BA59F-588B-4D48-B538-642FD8F6AA57}" type="pres">
      <dgm:prSet presAssocID="{C1F44921-211F-4E25-945E-18DD346BFD43}" presName="background2" presStyleLbl="node2" presStyleIdx="0" presStyleCnt="2"/>
      <dgm:spPr/>
    </dgm:pt>
    <dgm:pt modelId="{FE8D73F7-422B-104F-AC51-1E9C20ACAF65}" type="pres">
      <dgm:prSet presAssocID="{C1F44921-211F-4E25-945E-18DD346BFD43}" presName="text2" presStyleLbl="fgAcc2" presStyleIdx="0" presStyleCnt="2">
        <dgm:presLayoutVars>
          <dgm:chPref val="3"/>
        </dgm:presLayoutVars>
      </dgm:prSet>
      <dgm:spPr/>
    </dgm:pt>
    <dgm:pt modelId="{29881FA9-A572-E049-81A9-39F9E2EFFB1C}" type="pres">
      <dgm:prSet presAssocID="{C1F44921-211F-4E25-945E-18DD346BFD43}" presName="hierChild3" presStyleCnt="0"/>
      <dgm:spPr/>
    </dgm:pt>
    <dgm:pt modelId="{1069928A-807A-EB4E-89D9-9B33BDF1F85F}" type="pres">
      <dgm:prSet presAssocID="{D4F84103-6FA6-4631-BB8C-406A5E89284E}" presName="Name17" presStyleLbl="parChTrans1D3" presStyleIdx="0" presStyleCnt="3"/>
      <dgm:spPr/>
    </dgm:pt>
    <dgm:pt modelId="{7086C8B9-A7A3-0E44-909C-D67853257EF4}" type="pres">
      <dgm:prSet presAssocID="{5F0CFA39-47D5-4437-80F9-B32F78EF9B08}" presName="hierRoot3" presStyleCnt="0"/>
      <dgm:spPr/>
    </dgm:pt>
    <dgm:pt modelId="{6914198A-8976-234B-8D44-37FA1E10283A}" type="pres">
      <dgm:prSet presAssocID="{5F0CFA39-47D5-4437-80F9-B32F78EF9B08}" presName="composite3" presStyleCnt="0"/>
      <dgm:spPr/>
    </dgm:pt>
    <dgm:pt modelId="{05824319-45D9-9542-93AA-B3D99359087E}" type="pres">
      <dgm:prSet presAssocID="{5F0CFA39-47D5-4437-80F9-B32F78EF9B08}" presName="background3" presStyleLbl="node3" presStyleIdx="0" presStyleCnt="3"/>
      <dgm:spPr/>
    </dgm:pt>
    <dgm:pt modelId="{0C372136-9525-2141-8D00-CEA69E64518C}" type="pres">
      <dgm:prSet presAssocID="{5F0CFA39-47D5-4437-80F9-B32F78EF9B08}" presName="text3" presStyleLbl="fgAcc3" presStyleIdx="0" presStyleCnt="3">
        <dgm:presLayoutVars>
          <dgm:chPref val="3"/>
        </dgm:presLayoutVars>
      </dgm:prSet>
      <dgm:spPr/>
    </dgm:pt>
    <dgm:pt modelId="{785E1468-E131-6044-AEA9-42F058198756}" type="pres">
      <dgm:prSet presAssocID="{5F0CFA39-47D5-4437-80F9-B32F78EF9B08}" presName="hierChild4" presStyleCnt="0"/>
      <dgm:spPr/>
    </dgm:pt>
    <dgm:pt modelId="{1592A01C-2947-9144-A6DC-C589D81CF9C5}" type="pres">
      <dgm:prSet presAssocID="{EB673066-CC43-4274-80F4-68D8C47CADE0}" presName="Name17" presStyleLbl="parChTrans1D3" presStyleIdx="1" presStyleCnt="3"/>
      <dgm:spPr/>
    </dgm:pt>
    <dgm:pt modelId="{3A5043D4-7BBF-994D-90CC-97206CB86133}" type="pres">
      <dgm:prSet presAssocID="{B5FB044A-2DA4-44B8-99EF-2C6CDC725046}" presName="hierRoot3" presStyleCnt="0"/>
      <dgm:spPr/>
    </dgm:pt>
    <dgm:pt modelId="{1CCB7ADC-1CB2-D04C-A36B-D336EBE7ED04}" type="pres">
      <dgm:prSet presAssocID="{B5FB044A-2DA4-44B8-99EF-2C6CDC725046}" presName="composite3" presStyleCnt="0"/>
      <dgm:spPr/>
    </dgm:pt>
    <dgm:pt modelId="{3A01EB8E-C108-8344-B4CD-A24981E268EC}" type="pres">
      <dgm:prSet presAssocID="{B5FB044A-2DA4-44B8-99EF-2C6CDC725046}" presName="background3" presStyleLbl="node3" presStyleIdx="1" presStyleCnt="3"/>
      <dgm:spPr/>
    </dgm:pt>
    <dgm:pt modelId="{8BBC999E-9A1C-084F-AD75-A222228A6B31}" type="pres">
      <dgm:prSet presAssocID="{B5FB044A-2DA4-44B8-99EF-2C6CDC725046}" presName="text3" presStyleLbl="fgAcc3" presStyleIdx="1" presStyleCnt="3">
        <dgm:presLayoutVars>
          <dgm:chPref val="3"/>
        </dgm:presLayoutVars>
      </dgm:prSet>
      <dgm:spPr/>
    </dgm:pt>
    <dgm:pt modelId="{F3C606B9-0ACC-9A4E-8810-F552AEF4435C}" type="pres">
      <dgm:prSet presAssocID="{B5FB044A-2DA4-44B8-99EF-2C6CDC725046}" presName="hierChild4" presStyleCnt="0"/>
      <dgm:spPr/>
    </dgm:pt>
    <dgm:pt modelId="{2A3FF3BC-B271-E64B-B7F7-FA56A1C43715}" type="pres">
      <dgm:prSet presAssocID="{AD5679E6-6ADC-E949-9C46-840257C31958}" presName="Name17" presStyleLbl="parChTrans1D3" presStyleIdx="2" presStyleCnt="3"/>
      <dgm:spPr/>
    </dgm:pt>
    <dgm:pt modelId="{7A7AA227-124C-6F4F-8194-277A73CE21EB}" type="pres">
      <dgm:prSet presAssocID="{9F914453-771B-4B43-AB77-F5BE22178D12}" presName="hierRoot3" presStyleCnt="0"/>
      <dgm:spPr/>
    </dgm:pt>
    <dgm:pt modelId="{B86C4B83-FABC-CF46-8BF7-3BA6A0661B70}" type="pres">
      <dgm:prSet presAssocID="{9F914453-771B-4B43-AB77-F5BE22178D12}" presName="composite3" presStyleCnt="0"/>
      <dgm:spPr/>
    </dgm:pt>
    <dgm:pt modelId="{7EF7B487-40FD-004D-9BAA-D79F062FE154}" type="pres">
      <dgm:prSet presAssocID="{9F914453-771B-4B43-AB77-F5BE22178D12}" presName="background3" presStyleLbl="node3" presStyleIdx="2" presStyleCnt="3"/>
      <dgm:spPr/>
    </dgm:pt>
    <dgm:pt modelId="{D3797ED0-F724-2C42-B7C1-B152C9699E2A}" type="pres">
      <dgm:prSet presAssocID="{9F914453-771B-4B43-AB77-F5BE22178D12}" presName="text3" presStyleLbl="fgAcc3" presStyleIdx="2" presStyleCnt="3">
        <dgm:presLayoutVars>
          <dgm:chPref val="3"/>
        </dgm:presLayoutVars>
      </dgm:prSet>
      <dgm:spPr/>
    </dgm:pt>
    <dgm:pt modelId="{5B0A5F39-48F4-D64B-80B4-0F7FDE4564B4}" type="pres">
      <dgm:prSet presAssocID="{9F914453-771B-4B43-AB77-F5BE22178D12}" presName="hierChild4" presStyleCnt="0"/>
      <dgm:spPr/>
    </dgm:pt>
    <dgm:pt modelId="{F815A577-2D48-864D-8973-44E7B7D50064}" type="pres">
      <dgm:prSet presAssocID="{46B8FC4B-BBF0-46EC-8755-A1739EF0E061}" presName="Name10" presStyleLbl="parChTrans1D2" presStyleIdx="1" presStyleCnt="2"/>
      <dgm:spPr/>
    </dgm:pt>
    <dgm:pt modelId="{8DF17B44-DF38-EC45-AC2E-75567CE03D0C}" type="pres">
      <dgm:prSet presAssocID="{A7457131-A677-4B79-8749-AF38BAA80BA2}" presName="hierRoot2" presStyleCnt="0"/>
      <dgm:spPr/>
    </dgm:pt>
    <dgm:pt modelId="{481BB63B-20DB-BA44-881D-6B89A636233C}" type="pres">
      <dgm:prSet presAssocID="{A7457131-A677-4B79-8749-AF38BAA80BA2}" presName="composite2" presStyleCnt="0"/>
      <dgm:spPr/>
    </dgm:pt>
    <dgm:pt modelId="{E6D4360B-300D-BF40-92E8-28EB5C5991ED}" type="pres">
      <dgm:prSet presAssocID="{A7457131-A677-4B79-8749-AF38BAA80BA2}" presName="background2" presStyleLbl="node2" presStyleIdx="1" presStyleCnt="2"/>
      <dgm:spPr/>
    </dgm:pt>
    <dgm:pt modelId="{D8AF4E93-DCD9-D048-B1C3-F38FAE880A9C}" type="pres">
      <dgm:prSet presAssocID="{A7457131-A677-4B79-8749-AF38BAA80BA2}" presName="text2" presStyleLbl="fgAcc2" presStyleIdx="1" presStyleCnt="2">
        <dgm:presLayoutVars>
          <dgm:chPref val="3"/>
        </dgm:presLayoutVars>
      </dgm:prSet>
      <dgm:spPr/>
    </dgm:pt>
    <dgm:pt modelId="{8B9B2697-C7CB-4244-97EC-3F87878B70FE}" type="pres">
      <dgm:prSet presAssocID="{A7457131-A677-4B79-8749-AF38BAA80BA2}" presName="hierChild3" presStyleCnt="0"/>
      <dgm:spPr/>
    </dgm:pt>
    <dgm:pt modelId="{5BF6C338-1B66-E14D-BFDA-91EA091384B4}" type="pres">
      <dgm:prSet presAssocID="{57971D21-8A37-413F-BF3E-7BB4F0AF4A2C}" presName="hierRoot1" presStyleCnt="0"/>
      <dgm:spPr/>
    </dgm:pt>
    <dgm:pt modelId="{713ACCB3-5C60-FB49-8461-1742B97D00ED}" type="pres">
      <dgm:prSet presAssocID="{57971D21-8A37-413F-BF3E-7BB4F0AF4A2C}" presName="composite" presStyleCnt="0"/>
      <dgm:spPr/>
    </dgm:pt>
    <dgm:pt modelId="{FC7F161F-B203-BD4B-8700-5A62CA5FCAD5}" type="pres">
      <dgm:prSet presAssocID="{57971D21-8A37-413F-BF3E-7BB4F0AF4A2C}" presName="background" presStyleLbl="node0" presStyleIdx="3" presStyleCnt="4"/>
      <dgm:spPr/>
    </dgm:pt>
    <dgm:pt modelId="{91BAF69B-38DC-3E4A-94D8-627B006A1347}" type="pres">
      <dgm:prSet presAssocID="{57971D21-8A37-413F-BF3E-7BB4F0AF4A2C}" presName="text" presStyleLbl="fgAcc0" presStyleIdx="3" presStyleCnt="4">
        <dgm:presLayoutVars>
          <dgm:chPref val="3"/>
        </dgm:presLayoutVars>
      </dgm:prSet>
      <dgm:spPr/>
    </dgm:pt>
    <dgm:pt modelId="{4E4B198E-6C27-ED4D-AB32-F0CC0D62BED0}" type="pres">
      <dgm:prSet presAssocID="{57971D21-8A37-413F-BF3E-7BB4F0AF4A2C}" presName="hierChild2" presStyleCnt="0"/>
      <dgm:spPr/>
    </dgm:pt>
  </dgm:ptLst>
  <dgm:cxnLst>
    <dgm:cxn modelId="{70475B05-A3D7-8C4B-991A-97D4C97E8906}" type="presOf" srcId="{9F914453-771B-4B43-AB77-F5BE22178D12}" destId="{D3797ED0-F724-2C42-B7C1-B152C9699E2A}" srcOrd="0" destOrd="0" presId="urn:microsoft.com/office/officeart/2005/8/layout/hierarchy1"/>
    <dgm:cxn modelId="{6DD9A206-92A0-6A46-BDC7-E115FA589F6B}" type="presOf" srcId="{07C0ABD9-1D09-40CB-8FF0-38B2A7DBD630}" destId="{59CC5EB9-F433-2044-8C0E-EC3E20088E5C}" srcOrd="0" destOrd="0" presId="urn:microsoft.com/office/officeart/2005/8/layout/hierarchy1"/>
    <dgm:cxn modelId="{B3315012-A352-E14D-92CE-C99A54B765E7}" type="presOf" srcId="{5F0CFA39-47D5-4437-80F9-B32F78EF9B08}" destId="{0C372136-9525-2141-8D00-CEA69E64518C}" srcOrd="0" destOrd="0" presId="urn:microsoft.com/office/officeart/2005/8/layout/hierarchy1"/>
    <dgm:cxn modelId="{300EB225-56BF-4DB5-8C9F-9E996C576DB0}" srcId="{C1F44921-211F-4E25-945E-18DD346BFD43}" destId="{5F0CFA39-47D5-4437-80F9-B32F78EF9B08}" srcOrd="0" destOrd="0" parTransId="{D4F84103-6FA6-4631-BB8C-406A5E89284E}" sibTransId="{0CB64A0F-C637-4D0C-AEC5-01BEE08CE3A0}"/>
    <dgm:cxn modelId="{C447C833-E7DA-C343-877C-F6515DB34734}" type="presOf" srcId="{6D13F1F0-218C-431D-B389-FEDAA718E1E7}" destId="{035EF391-6348-084C-B79B-943669578063}" srcOrd="0" destOrd="0" presId="urn:microsoft.com/office/officeart/2005/8/layout/hierarchy1"/>
    <dgm:cxn modelId="{A7109439-4213-5140-B684-F2FADDEBF58C}" type="presOf" srcId="{94698436-5388-4108-B56F-7A8B756B3B29}" destId="{023045E4-98E9-314C-903B-E8F29B6EF7A5}" srcOrd="0" destOrd="0" presId="urn:microsoft.com/office/officeart/2005/8/layout/hierarchy1"/>
    <dgm:cxn modelId="{B3630265-A0BC-B248-8390-622A05515919}" type="presOf" srcId="{AD5679E6-6ADC-E949-9C46-840257C31958}" destId="{2A3FF3BC-B271-E64B-B7F7-FA56A1C43715}" srcOrd="0" destOrd="0" presId="urn:microsoft.com/office/officeart/2005/8/layout/hierarchy1"/>
    <dgm:cxn modelId="{6C76536A-C274-4CB0-A0BA-1E5A667A5A45}" srcId="{6D13F1F0-218C-431D-B389-FEDAA718E1E7}" destId="{94698436-5388-4108-B56F-7A8B756B3B29}" srcOrd="1" destOrd="0" parTransId="{F66C183A-79A4-4090-8B2E-F1D87399411A}" sibTransId="{E8A827E3-886C-41A5-A5E8-F368B883D186}"/>
    <dgm:cxn modelId="{51C1AA50-2EDE-47B0-80FA-A938CECEA25F}" srcId="{6D13F1F0-218C-431D-B389-FEDAA718E1E7}" destId="{07C0ABD9-1D09-40CB-8FF0-38B2A7DBD630}" srcOrd="2" destOrd="0" parTransId="{4964833B-8B1D-47AC-ADF1-620DD0092114}" sibTransId="{4FBEF2D4-5BC1-4DB4-A9B9-35009CD3773C}"/>
    <dgm:cxn modelId="{5CB0907A-E1EB-024B-B89F-11427BBC9E87}" type="presOf" srcId="{54012AF6-177D-41A0-8753-CDB7481F91CC}" destId="{FA59A609-1810-7845-8C7E-DA65A7135FCD}" srcOrd="0" destOrd="0" presId="urn:microsoft.com/office/officeart/2005/8/layout/hierarchy1"/>
    <dgm:cxn modelId="{EC56C38F-C56B-634E-85AA-7283C4AF0830}" type="presOf" srcId="{EB673066-CC43-4274-80F4-68D8C47CADE0}" destId="{1592A01C-2947-9144-A6DC-C589D81CF9C5}" srcOrd="0" destOrd="0" presId="urn:microsoft.com/office/officeart/2005/8/layout/hierarchy1"/>
    <dgm:cxn modelId="{867FE196-4731-43F2-8820-600882E69FC0}" srcId="{C1F44921-211F-4E25-945E-18DD346BFD43}" destId="{B5FB044A-2DA4-44B8-99EF-2C6CDC725046}" srcOrd="1" destOrd="0" parTransId="{EB673066-CC43-4274-80F4-68D8C47CADE0}" sibTransId="{00FF29FE-4BD4-4BEF-8F72-357005C9B63D}"/>
    <dgm:cxn modelId="{45C0AF9B-FE2D-43E2-B79D-B587921D2BDE}" srcId="{07C0ABD9-1D09-40CB-8FF0-38B2A7DBD630}" destId="{C1F44921-211F-4E25-945E-18DD346BFD43}" srcOrd="0" destOrd="0" parTransId="{54012AF6-177D-41A0-8753-CDB7481F91CC}" sibTransId="{E500512D-3B45-41BA-8A4E-D0F4FA4ED949}"/>
    <dgm:cxn modelId="{AD6D359D-B40F-4911-AD72-99368B903788}" srcId="{07C0ABD9-1D09-40CB-8FF0-38B2A7DBD630}" destId="{A7457131-A677-4B79-8749-AF38BAA80BA2}" srcOrd="1" destOrd="0" parTransId="{46B8FC4B-BBF0-46EC-8755-A1739EF0E061}" sibTransId="{30E283BB-9980-4F27-9997-77CD474F81E1}"/>
    <dgm:cxn modelId="{509360A8-BD35-42CC-BE03-4061F092570D}" srcId="{6D13F1F0-218C-431D-B389-FEDAA718E1E7}" destId="{550A365E-40CC-4303-A3C3-39E8B023015B}" srcOrd="0" destOrd="0" parTransId="{B1CC82B7-DACB-42D2-A2AA-40BF3D10A0C1}" sibTransId="{D872E9C4-2C43-4BD4-BD4F-4FB10F18D7D2}"/>
    <dgm:cxn modelId="{E3574DAA-CFA8-304A-B95C-C8BFCF6CF972}" type="presOf" srcId="{A7457131-A677-4B79-8749-AF38BAA80BA2}" destId="{D8AF4E93-DCD9-D048-B1C3-F38FAE880A9C}" srcOrd="0" destOrd="0" presId="urn:microsoft.com/office/officeart/2005/8/layout/hierarchy1"/>
    <dgm:cxn modelId="{DF90D1D3-B049-E849-BD02-7F5551AC1DC0}" type="presOf" srcId="{D4F84103-6FA6-4631-BB8C-406A5E89284E}" destId="{1069928A-807A-EB4E-89D9-9B33BDF1F85F}" srcOrd="0" destOrd="0" presId="urn:microsoft.com/office/officeart/2005/8/layout/hierarchy1"/>
    <dgm:cxn modelId="{6F997AD4-5DF4-F941-BA72-6F293AEB6D42}" type="presOf" srcId="{C1F44921-211F-4E25-945E-18DD346BFD43}" destId="{FE8D73F7-422B-104F-AC51-1E9C20ACAF65}" srcOrd="0" destOrd="0" presId="urn:microsoft.com/office/officeart/2005/8/layout/hierarchy1"/>
    <dgm:cxn modelId="{FC07C3D7-D2BA-0048-9514-3C048605C85F}" type="presOf" srcId="{57971D21-8A37-413F-BF3E-7BB4F0AF4A2C}" destId="{91BAF69B-38DC-3E4A-94D8-627B006A1347}" srcOrd="0" destOrd="0" presId="urn:microsoft.com/office/officeart/2005/8/layout/hierarchy1"/>
    <dgm:cxn modelId="{ED1315E0-DCB1-4D6E-9408-1A14D36C0D2E}" srcId="{6D13F1F0-218C-431D-B389-FEDAA718E1E7}" destId="{57971D21-8A37-413F-BF3E-7BB4F0AF4A2C}" srcOrd="3" destOrd="0" parTransId="{4C4F16D4-C317-4D1B-8B9D-1FCE604A1FEB}" sibTransId="{D2EAEA3F-C58F-4D1D-9C7A-912F7CB187C7}"/>
    <dgm:cxn modelId="{4E2D59EA-9DB4-AB46-B8CE-8292F421127C}" srcId="{C1F44921-211F-4E25-945E-18DD346BFD43}" destId="{9F914453-771B-4B43-AB77-F5BE22178D12}" srcOrd="2" destOrd="0" parTransId="{AD5679E6-6ADC-E949-9C46-840257C31958}" sibTransId="{37D955DC-8711-0041-B5D9-FD21E42EF63E}"/>
    <dgm:cxn modelId="{2AE81AF2-752E-0C40-80E3-8AFC1189D995}" type="presOf" srcId="{B5FB044A-2DA4-44B8-99EF-2C6CDC725046}" destId="{8BBC999E-9A1C-084F-AD75-A222228A6B31}" srcOrd="0" destOrd="0" presId="urn:microsoft.com/office/officeart/2005/8/layout/hierarchy1"/>
    <dgm:cxn modelId="{945EBAF3-39E3-344A-894E-1356D95FC293}" type="presOf" srcId="{550A365E-40CC-4303-A3C3-39E8B023015B}" destId="{58D29DF5-9D95-424E-A20C-3908529993B5}" srcOrd="0" destOrd="0" presId="urn:microsoft.com/office/officeart/2005/8/layout/hierarchy1"/>
    <dgm:cxn modelId="{923BBAFA-D3AB-794C-AC45-66A5106EA613}" type="presOf" srcId="{46B8FC4B-BBF0-46EC-8755-A1739EF0E061}" destId="{F815A577-2D48-864D-8973-44E7B7D50064}" srcOrd="0" destOrd="0" presId="urn:microsoft.com/office/officeart/2005/8/layout/hierarchy1"/>
    <dgm:cxn modelId="{AC706F1C-2BEE-A64F-B4FF-F3ED68F5AC29}" type="presParOf" srcId="{035EF391-6348-084C-B79B-943669578063}" destId="{C43C1692-BC7E-1749-81E9-D2659FF8E777}" srcOrd="0" destOrd="0" presId="urn:microsoft.com/office/officeart/2005/8/layout/hierarchy1"/>
    <dgm:cxn modelId="{1A14D6E0-22AC-AC4E-B76D-0BE479F2484A}" type="presParOf" srcId="{C43C1692-BC7E-1749-81E9-D2659FF8E777}" destId="{4FFBAA7C-0964-0942-AC0C-EB96C491BC68}" srcOrd="0" destOrd="0" presId="urn:microsoft.com/office/officeart/2005/8/layout/hierarchy1"/>
    <dgm:cxn modelId="{1C792EC3-B974-8249-B212-0FFE2DD62B74}" type="presParOf" srcId="{4FFBAA7C-0964-0942-AC0C-EB96C491BC68}" destId="{B3523E28-F970-2947-AE53-FA72575CD6E1}" srcOrd="0" destOrd="0" presId="urn:microsoft.com/office/officeart/2005/8/layout/hierarchy1"/>
    <dgm:cxn modelId="{25072E02-4F29-2D4B-847B-B0C39935BB24}" type="presParOf" srcId="{4FFBAA7C-0964-0942-AC0C-EB96C491BC68}" destId="{58D29DF5-9D95-424E-A20C-3908529993B5}" srcOrd="1" destOrd="0" presId="urn:microsoft.com/office/officeart/2005/8/layout/hierarchy1"/>
    <dgm:cxn modelId="{7DE4035F-BDCF-E346-A721-12F92963EBF3}" type="presParOf" srcId="{C43C1692-BC7E-1749-81E9-D2659FF8E777}" destId="{3E69CB2C-4C1A-9A4D-AFA5-4E8F72D2D896}" srcOrd="1" destOrd="0" presId="urn:microsoft.com/office/officeart/2005/8/layout/hierarchy1"/>
    <dgm:cxn modelId="{71D5C8F6-381B-BF43-9BD5-649B127C44BA}" type="presParOf" srcId="{035EF391-6348-084C-B79B-943669578063}" destId="{15E74098-9771-AC40-8A54-C5D0C59F57D2}" srcOrd="1" destOrd="0" presId="urn:microsoft.com/office/officeart/2005/8/layout/hierarchy1"/>
    <dgm:cxn modelId="{C58CAD6A-991D-1E46-93B4-233B7BDF88D4}" type="presParOf" srcId="{15E74098-9771-AC40-8A54-C5D0C59F57D2}" destId="{ECF30C51-7417-9147-8060-BBCF60E44EA1}" srcOrd="0" destOrd="0" presId="urn:microsoft.com/office/officeart/2005/8/layout/hierarchy1"/>
    <dgm:cxn modelId="{922CEBD5-A136-CB49-A388-4D8CEEF54F1A}" type="presParOf" srcId="{ECF30C51-7417-9147-8060-BBCF60E44EA1}" destId="{AF13C702-E835-7F48-9422-2D93A0E53F40}" srcOrd="0" destOrd="0" presId="urn:microsoft.com/office/officeart/2005/8/layout/hierarchy1"/>
    <dgm:cxn modelId="{78E99A62-67C4-7541-8C65-EB2A7E68FEA3}" type="presParOf" srcId="{ECF30C51-7417-9147-8060-BBCF60E44EA1}" destId="{023045E4-98E9-314C-903B-E8F29B6EF7A5}" srcOrd="1" destOrd="0" presId="urn:microsoft.com/office/officeart/2005/8/layout/hierarchy1"/>
    <dgm:cxn modelId="{BCA45B14-3DB2-7B4A-AD29-6592B933634F}" type="presParOf" srcId="{15E74098-9771-AC40-8A54-C5D0C59F57D2}" destId="{A39CE71F-5F9E-D840-B0A2-3301868D2591}" srcOrd="1" destOrd="0" presId="urn:microsoft.com/office/officeart/2005/8/layout/hierarchy1"/>
    <dgm:cxn modelId="{DE5EA8A0-ACC0-6647-AC32-A777AAC472B9}" type="presParOf" srcId="{035EF391-6348-084C-B79B-943669578063}" destId="{D8F7DF27-EBDA-C64D-B9B8-7FDBD563D9AC}" srcOrd="2" destOrd="0" presId="urn:microsoft.com/office/officeart/2005/8/layout/hierarchy1"/>
    <dgm:cxn modelId="{BA9EC32E-A0D5-F14B-BFF0-12817E75A1FB}" type="presParOf" srcId="{D8F7DF27-EBDA-C64D-B9B8-7FDBD563D9AC}" destId="{9AA24530-20EE-4847-BF8C-D1A1981D4A89}" srcOrd="0" destOrd="0" presId="urn:microsoft.com/office/officeart/2005/8/layout/hierarchy1"/>
    <dgm:cxn modelId="{E540552A-D6A4-5446-8214-640D6C6E022A}" type="presParOf" srcId="{9AA24530-20EE-4847-BF8C-D1A1981D4A89}" destId="{657962E1-6D06-8D46-9F41-ABD1133CE569}" srcOrd="0" destOrd="0" presId="urn:microsoft.com/office/officeart/2005/8/layout/hierarchy1"/>
    <dgm:cxn modelId="{808B444E-2342-1D43-99B5-EB9FC2AF3815}" type="presParOf" srcId="{9AA24530-20EE-4847-BF8C-D1A1981D4A89}" destId="{59CC5EB9-F433-2044-8C0E-EC3E20088E5C}" srcOrd="1" destOrd="0" presId="urn:microsoft.com/office/officeart/2005/8/layout/hierarchy1"/>
    <dgm:cxn modelId="{68B73978-3963-9347-9E64-05542516421F}" type="presParOf" srcId="{D8F7DF27-EBDA-C64D-B9B8-7FDBD563D9AC}" destId="{CEFAFD6B-5E34-B942-9D84-2B274DBF4F4C}" srcOrd="1" destOrd="0" presId="urn:microsoft.com/office/officeart/2005/8/layout/hierarchy1"/>
    <dgm:cxn modelId="{E7EC8ACA-C5F0-B64A-B5CF-48A66F8C8482}" type="presParOf" srcId="{CEFAFD6B-5E34-B942-9D84-2B274DBF4F4C}" destId="{FA59A609-1810-7845-8C7E-DA65A7135FCD}" srcOrd="0" destOrd="0" presId="urn:microsoft.com/office/officeart/2005/8/layout/hierarchy1"/>
    <dgm:cxn modelId="{7A0A7C48-9ACB-B248-BF74-01F13DC79EB5}" type="presParOf" srcId="{CEFAFD6B-5E34-B942-9D84-2B274DBF4F4C}" destId="{18586598-9AEF-A34C-A93F-010DE32E4CE4}" srcOrd="1" destOrd="0" presId="urn:microsoft.com/office/officeart/2005/8/layout/hierarchy1"/>
    <dgm:cxn modelId="{13D18256-FC7D-4447-A0EB-94B65A60DABA}" type="presParOf" srcId="{18586598-9AEF-A34C-A93F-010DE32E4CE4}" destId="{5E748454-1D01-4242-9349-10CC62E5C1E2}" srcOrd="0" destOrd="0" presId="urn:microsoft.com/office/officeart/2005/8/layout/hierarchy1"/>
    <dgm:cxn modelId="{722175B3-D194-F14B-A142-A950A7497058}" type="presParOf" srcId="{5E748454-1D01-4242-9349-10CC62E5C1E2}" destId="{E91BA59F-588B-4D48-B538-642FD8F6AA57}" srcOrd="0" destOrd="0" presId="urn:microsoft.com/office/officeart/2005/8/layout/hierarchy1"/>
    <dgm:cxn modelId="{0974CB4D-3E3C-DD49-B3E6-14D679A0B8E7}" type="presParOf" srcId="{5E748454-1D01-4242-9349-10CC62E5C1E2}" destId="{FE8D73F7-422B-104F-AC51-1E9C20ACAF65}" srcOrd="1" destOrd="0" presId="urn:microsoft.com/office/officeart/2005/8/layout/hierarchy1"/>
    <dgm:cxn modelId="{B1C64719-8B6F-684E-9C52-B96C55925CF1}" type="presParOf" srcId="{18586598-9AEF-A34C-A93F-010DE32E4CE4}" destId="{29881FA9-A572-E049-81A9-39F9E2EFFB1C}" srcOrd="1" destOrd="0" presId="urn:microsoft.com/office/officeart/2005/8/layout/hierarchy1"/>
    <dgm:cxn modelId="{6EEC333F-DBCF-D946-A640-817CEF14A071}" type="presParOf" srcId="{29881FA9-A572-E049-81A9-39F9E2EFFB1C}" destId="{1069928A-807A-EB4E-89D9-9B33BDF1F85F}" srcOrd="0" destOrd="0" presId="urn:microsoft.com/office/officeart/2005/8/layout/hierarchy1"/>
    <dgm:cxn modelId="{CB2B9341-5E10-F940-A2F5-27BE6993DBE8}" type="presParOf" srcId="{29881FA9-A572-E049-81A9-39F9E2EFFB1C}" destId="{7086C8B9-A7A3-0E44-909C-D67853257EF4}" srcOrd="1" destOrd="0" presId="urn:microsoft.com/office/officeart/2005/8/layout/hierarchy1"/>
    <dgm:cxn modelId="{0FC45E37-0F5C-8445-9854-D44DB683E472}" type="presParOf" srcId="{7086C8B9-A7A3-0E44-909C-D67853257EF4}" destId="{6914198A-8976-234B-8D44-37FA1E10283A}" srcOrd="0" destOrd="0" presId="urn:microsoft.com/office/officeart/2005/8/layout/hierarchy1"/>
    <dgm:cxn modelId="{932AB313-D103-9E4D-9BF7-D8BB02ED5BFD}" type="presParOf" srcId="{6914198A-8976-234B-8D44-37FA1E10283A}" destId="{05824319-45D9-9542-93AA-B3D99359087E}" srcOrd="0" destOrd="0" presId="urn:microsoft.com/office/officeart/2005/8/layout/hierarchy1"/>
    <dgm:cxn modelId="{7F1A6CF8-0540-2942-BAF2-14F52E974D4C}" type="presParOf" srcId="{6914198A-8976-234B-8D44-37FA1E10283A}" destId="{0C372136-9525-2141-8D00-CEA69E64518C}" srcOrd="1" destOrd="0" presId="urn:microsoft.com/office/officeart/2005/8/layout/hierarchy1"/>
    <dgm:cxn modelId="{76F8D530-FA10-9344-BC08-D95A5CD33232}" type="presParOf" srcId="{7086C8B9-A7A3-0E44-909C-D67853257EF4}" destId="{785E1468-E131-6044-AEA9-42F058198756}" srcOrd="1" destOrd="0" presId="urn:microsoft.com/office/officeart/2005/8/layout/hierarchy1"/>
    <dgm:cxn modelId="{84A7C068-3DD9-EA47-BAC2-90F699D3AB92}" type="presParOf" srcId="{29881FA9-A572-E049-81A9-39F9E2EFFB1C}" destId="{1592A01C-2947-9144-A6DC-C589D81CF9C5}" srcOrd="2" destOrd="0" presId="urn:microsoft.com/office/officeart/2005/8/layout/hierarchy1"/>
    <dgm:cxn modelId="{2803A9B3-8171-F144-91FF-2E6510D0FC62}" type="presParOf" srcId="{29881FA9-A572-E049-81A9-39F9E2EFFB1C}" destId="{3A5043D4-7BBF-994D-90CC-97206CB86133}" srcOrd="3" destOrd="0" presId="urn:microsoft.com/office/officeart/2005/8/layout/hierarchy1"/>
    <dgm:cxn modelId="{AF8AC01F-E24E-994B-9CBC-7D35C561F41E}" type="presParOf" srcId="{3A5043D4-7BBF-994D-90CC-97206CB86133}" destId="{1CCB7ADC-1CB2-D04C-A36B-D336EBE7ED04}" srcOrd="0" destOrd="0" presId="urn:microsoft.com/office/officeart/2005/8/layout/hierarchy1"/>
    <dgm:cxn modelId="{CD328D1D-A147-E545-BB59-1A2F0E8F84E4}" type="presParOf" srcId="{1CCB7ADC-1CB2-D04C-A36B-D336EBE7ED04}" destId="{3A01EB8E-C108-8344-B4CD-A24981E268EC}" srcOrd="0" destOrd="0" presId="urn:microsoft.com/office/officeart/2005/8/layout/hierarchy1"/>
    <dgm:cxn modelId="{308DA1F7-5496-4241-9541-9B6B485F731C}" type="presParOf" srcId="{1CCB7ADC-1CB2-D04C-A36B-D336EBE7ED04}" destId="{8BBC999E-9A1C-084F-AD75-A222228A6B31}" srcOrd="1" destOrd="0" presId="urn:microsoft.com/office/officeart/2005/8/layout/hierarchy1"/>
    <dgm:cxn modelId="{DA3BF6B6-C0AC-B143-9B27-30ECA6B6D39C}" type="presParOf" srcId="{3A5043D4-7BBF-994D-90CC-97206CB86133}" destId="{F3C606B9-0ACC-9A4E-8810-F552AEF4435C}" srcOrd="1" destOrd="0" presId="urn:microsoft.com/office/officeart/2005/8/layout/hierarchy1"/>
    <dgm:cxn modelId="{4F387647-0008-6747-9156-F0FFA1E89DB3}" type="presParOf" srcId="{29881FA9-A572-E049-81A9-39F9E2EFFB1C}" destId="{2A3FF3BC-B271-E64B-B7F7-FA56A1C43715}" srcOrd="4" destOrd="0" presId="urn:microsoft.com/office/officeart/2005/8/layout/hierarchy1"/>
    <dgm:cxn modelId="{8DFA39D6-47B9-1247-BC96-9A8ADA0F852D}" type="presParOf" srcId="{29881FA9-A572-E049-81A9-39F9E2EFFB1C}" destId="{7A7AA227-124C-6F4F-8194-277A73CE21EB}" srcOrd="5" destOrd="0" presId="urn:microsoft.com/office/officeart/2005/8/layout/hierarchy1"/>
    <dgm:cxn modelId="{4DB4E76D-36D5-784F-AAB4-5B9BA5F4A77E}" type="presParOf" srcId="{7A7AA227-124C-6F4F-8194-277A73CE21EB}" destId="{B86C4B83-FABC-CF46-8BF7-3BA6A0661B70}" srcOrd="0" destOrd="0" presId="urn:microsoft.com/office/officeart/2005/8/layout/hierarchy1"/>
    <dgm:cxn modelId="{5B29CCE4-89DB-2E44-AF3A-216DEEC5E6B7}" type="presParOf" srcId="{B86C4B83-FABC-CF46-8BF7-3BA6A0661B70}" destId="{7EF7B487-40FD-004D-9BAA-D79F062FE154}" srcOrd="0" destOrd="0" presId="urn:microsoft.com/office/officeart/2005/8/layout/hierarchy1"/>
    <dgm:cxn modelId="{194F1DF2-815B-D347-A6BD-9D9AFE4AA5D7}" type="presParOf" srcId="{B86C4B83-FABC-CF46-8BF7-3BA6A0661B70}" destId="{D3797ED0-F724-2C42-B7C1-B152C9699E2A}" srcOrd="1" destOrd="0" presId="urn:microsoft.com/office/officeart/2005/8/layout/hierarchy1"/>
    <dgm:cxn modelId="{98251D7F-8DF8-D243-B164-70863269FE58}" type="presParOf" srcId="{7A7AA227-124C-6F4F-8194-277A73CE21EB}" destId="{5B0A5F39-48F4-D64B-80B4-0F7FDE4564B4}" srcOrd="1" destOrd="0" presId="urn:microsoft.com/office/officeart/2005/8/layout/hierarchy1"/>
    <dgm:cxn modelId="{C3367F3B-9895-A343-96FE-CE23121DBFB7}" type="presParOf" srcId="{CEFAFD6B-5E34-B942-9D84-2B274DBF4F4C}" destId="{F815A577-2D48-864D-8973-44E7B7D50064}" srcOrd="2" destOrd="0" presId="urn:microsoft.com/office/officeart/2005/8/layout/hierarchy1"/>
    <dgm:cxn modelId="{C3C1B9FA-65D4-DE49-8F0D-1F09CD949DDD}" type="presParOf" srcId="{CEFAFD6B-5E34-B942-9D84-2B274DBF4F4C}" destId="{8DF17B44-DF38-EC45-AC2E-75567CE03D0C}" srcOrd="3" destOrd="0" presId="urn:microsoft.com/office/officeart/2005/8/layout/hierarchy1"/>
    <dgm:cxn modelId="{08DF219B-E58A-6C43-A865-616B26390EAC}" type="presParOf" srcId="{8DF17B44-DF38-EC45-AC2E-75567CE03D0C}" destId="{481BB63B-20DB-BA44-881D-6B89A636233C}" srcOrd="0" destOrd="0" presId="urn:microsoft.com/office/officeart/2005/8/layout/hierarchy1"/>
    <dgm:cxn modelId="{5D846407-6713-9949-A4C3-89B806313FA7}" type="presParOf" srcId="{481BB63B-20DB-BA44-881D-6B89A636233C}" destId="{E6D4360B-300D-BF40-92E8-28EB5C5991ED}" srcOrd="0" destOrd="0" presId="urn:microsoft.com/office/officeart/2005/8/layout/hierarchy1"/>
    <dgm:cxn modelId="{3BA3969E-B656-B747-B1C4-8D25F4000EC9}" type="presParOf" srcId="{481BB63B-20DB-BA44-881D-6B89A636233C}" destId="{D8AF4E93-DCD9-D048-B1C3-F38FAE880A9C}" srcOrd="1" destOrd="0" presId="urn:microsoft.com/office/officeart/2005/8/layout/hierarchy1"/>
    <dgm:cxn modelId="{25FC18AA-53D2-0E41-B1C5-DCC053B535C3}" type="presParOf" srcId="{8DF17B44-DF38-EC45-AC2E-75567CE03D0C}" destId="{8B9B2697-C7CB-4244-97EC-3F87878B70FE}" srcOrd="1" destOrd="0" presId="urn:microsoft.com/office/officeart/2005/8/layout/hierarchy1"/>
    <dgm:cxn modelId="{D3B62545-0ADA-8842-AF4B-4C4E9D3CAADB}" type="presParOf" srcId="{035EF391-6348-084C-B79B-943669578063}" destId="{5BF6C338-1B66-E14D-BFDA-91EA091384B4}" srcOrd="3" destOrd="0" presId="urn:microsoft.com/office/officeart/2005/8/layout/hierarchy1"/>
    <dgm:cxn modelId="{4B4C7AB7-12A4-6640-B7B8-8FF04A2F0933}" type="presParOf" srcId="{5BF6C338-1B66-E14D-BFDA-91EA091384B4}" destId="{713ACCB3-5C60-FB49-8461-1742B97D00ED}" srcOrd="0" destOrd="0" presId="urn:microsoft.com/office/officeart/2005/8/layout/hierarchy1"/>
    <dgm:cxn modelId="{36290F51-638A-7C49-BD22-E0D8EC8C5531}" type="presParOf" srcId="{713ACCB3-5C60-FB49-8461-1742B97D00ED}" destId="{FC7F161F-B203-BD4B-8700-5A62CA5FCAD5}" srcOrd="0" destOrd="0" presId="urn:microsoft.com/office/officeart/2005/8/layout/hierarchy1"/>
    <dgm:cxn modelId="{9C60F5BA-F1CB-494E-8457-C68C15FE65AB}" type="presParOf" srcId="{713ACCB3-5C60-FB49-8461-1742B97D00ED}" destId="{91BAF69B-38DC-3E4A-94D8-627B006A1347}" srcOrd="1" destOrd="0" presId="urn:microsoft.com/office/officeart/2005/8/layout/hierarchy1"/>
    <dgm:cxn modelId="{1F4DFF47-950E-EE46-857D-B61DB0EB2079}" type="presParOf" srcId="{5BF6C338-1B66-E14D-BFDA-91EA091384B4}" destId="{4E4B198E-6C27-ED4D-AB32-F0CC0D62BED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5EA88B-2B01-40E1-9614-7720B1D8B80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1A0F91-8BF7-4B88-9F5A-194A930481E1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/>
            <a:t>Uses material culture, human remains, excavation photos, audio-visuals, and storytelling to demonstrate</a:t>
          </a:r>
        </a:p>
      </dgm:t>
    </dgm:pt>
    <dgm:pt modelId="{D24DD3D0-EB2C-4946-BBC2-C891E9F44FCA}" type="parTrans" cxnId="{69D3EF32-28F5-4307-9C96-37F1016CB92A}">
      <dgm:prSet/>
      <dgm:spPr/>
      <dgm:t>
        <a:bodyPr/>
        <a:lstStyle/>
        <a:p>
          <a:endParaRPr lang="en-US"/>
        </a:p>
      </dgm:t>
    </dgm:pt>
    <dgm:pt modelId="{4136AA46-B8E6-46C8-9CA2-D9A8ED7EA0C4}" type="sibTrans" cxnId="{69D3EF32-28F5-4307-9C96-37F1016CB92A}">
      <dgm:prSet/>
      <dgm:spPr/>
      <dgm:t>
        <a:bodyPr/>
        <a:lstStyle/>
        <a:p>
          <a:endParaRPr lang="en-US"/>
        </a:p>
      </dgm:t>
    </dgm:pt>
    <dgm:pt modelId="{3EE837A1-37DD-4AD4-AF75-67A14F8DAF58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/>
            <a:t>-&gt; “that acts of violence and war are recurrent, destructive phenomena through the ages”</a:t>
          </a:r>
        </a:p>
      </dgm:t>
    </dgm:pt>
    <dgm:pt modelId="{3724C6C6-4D41-462D-B4D4-19D4114626EB}" type="parTrans" cxnId="{995A98DB-950B-46B0-B64F-F3A7FC8FD6A9}">
      <dgm:prSet/>
      <dgm:spPr/>
      <dgm:t>
        <a:bodyPr/>
        <a:lstStyle/>
        <a:p>
          <a:endParaRPr lang="en-US"/>
        </a:p>
      </dgm:t>
    </dgm:pt>
    <dgm:pt modelId="{A59EEE88-37FC-4469-AA8F-9FE6D4B083B2}" type="sibTrans" cxnId="{995A98DB-950B-46B0-B64F-F3A7FC8FD6A9}">
      <dgm:prSet/>
      <dgm:spPr/>
      <dgm:t>
        <a:bodyPr/>
        <a:lstStyle/>
        <a:p>
          <a:endParaRPr lang="en-US"/>
        </a:p>
      </dgm:t>
    </dgm:pt>
    <dgm:pt modelId="{05BA5DFA-93C0-430A-8A12-B5C5C5C73532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/>
            <a:t>Intentionally aiming for “hot interpretation”</a:t>
          </a:r>
        </a:p>
      </dgm:t>
    </dgm:pt>
    <dgm:pt modelId="{49A67DD8-BDB2-4E23-AFA8-C9E8B7888EC9}" type="parTrans" cxnId="{D604EB4E-73B0-4D97-926D-29DBAAB74ACF}">
      <dgm:prSet/>
      <dgm:spPr/>
      <dgm:t>
        <a:bodyPr/>
        <a:lstStyle/>
        <a:p>
          <a:endParaRPr lang="en-US"/>
        </a:p>
      </dgm:t>
    </dgm:pt>
    <dgm:pt modelId="{811AA8C5-6FA6-4923-A230-58FEF655F683}" type="sibTrans" cxnId="{D604EB4E-73B0-4D97-926D-29DBAAB74ACF}">
      <dgm:prSet/>
      <dgm:spPr/>
      <dgm:t>
        <a:bodyPr/>
        <a:lstStyle/>
        <a:p>
          <a:endParaRPr lang="en-US"/>
        </a:p>
      </dgm:t>
    </dgm:pt>
    <dgm:pt modelId="{D0D3FA3B-DED0-F94F-91D8-904414B95DFE}" type="pres">
      <dgm:prSet presAssocID="{145EA88B-2B01-40E1-9614-7720B1D8B803}" presName="linear" presStyleCnt="0">
        <dgm:presLayoutVars>
          <dgm:animLvl val="lvl"/>
          <dgm:resizeHandles val="exact"/>
        </dgm:presLayoutVars>
      </dgm:prSet>
      <dgm:spPr/>
    </dgm:pt>
    <dgm:pt modelId="{FBA24F87-B282-9C4E-B49C-60BE961EF30B}" type="pres">
      <dgm:prSet presAssocID="{AF1A0F91-8BF7-4B88-9F5A-194A930481E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D70D0AF-6160-9546-9012-13DFBD47C4E8}" type="pres">
      <dgm:prSet presAssocID="{4136AA46-B8E6-46C8-9CA2-D9A8ED7EA0C4}" presName="spacer" presStyleCnt="0"/>
      <dgm:spPr/>
    </dgm:pt>
    <dgm:pt modelId="{69C201DC-A4F5-704D-A61E-9318A5C1F595}" type="pres">
      <dgm:prSet presAssocID="{3EE837A1-37DD-4AD4-AF75-67A14F8DAF5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2F28264-289E-754B-8D95-FCCADC6A73C8}" type="pres">
      <dgm:prSet presAssocID="{A59EEE88-37FC-4469-AA8F-9FE6D4B083B2}" presName="spacer" presStyleCnt="0"/>
      <dgm:spPr/>
    </dgm:pt>
    <dgm:pt modelId="{7BA21E64-FE7C-7F4D-BCAA-30FE8EEAB105}" type="pres">
      <dgm:prSet presAssocID="{05BA5DFA-93C0-430A-8A12-B5C5C5C7353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9D3EF32-28F5-4307-9C96-37F1016CB92A}" srcId="{145EA88B-2B01-40E1-9614-7720B1D8B803}" destId="{AF1A0F91-8BF7-4B88-9F5A-194A930481E1}" srcOrd="0" destOrd="0" parTransId="{D24DD3D0-EB2C-4946-BBC2-C891E9F44FCA}" sibTransId="{4136AA46-B8E6-46C8-9CA2-D9A8ED7EA0C4}"/>
    <dgm:cxn modelId="{720E8843-7B03-574B-9D5D-5442FF369FBF}" type="presOf" srcId="{3EE837A1-37DD-4AD4-AF75-67A14F8DAF58}" destId="{69C201DC-A4F5-704D-A61E-9318A5C1F595}" srcOrd="0" destOrd="0" presId="urn:microsoft.com/office/officeart/2005/8/layout/vList2"/>
    <dgm:cxn modelId="{D66FB74D-C062-104F-924F-55E166C63FEA}" type="presOf" srcId="{145EA88B-2B01-40E1-9614-7720B1D8B803}" destId="{D0D3FA3B-DED0-F94F-91D8-904414B95DFE}" srcOrd="0" destOrd="0" presId="urn:microsoft.com/office/officeart/2005/8/layout/vList2"/>
    <dgm:cxn modelId="{D604EB4E-73B0-4D97-926D-29DBAAB74ACF}" srcId="{145EA88B-2B01-40E1-9614-7720B1D8B803}" destId="{05BA5DFA-93C0-430A-8A12-B5C5C5C73532}" srcOrd="2" destOrd="0" parTransId="{49A67DD8-BDB2-4E23-AFA8-C9E8B7888EC9}" sibTransId="{811AA8C5-6FA6-4923-A230-58FEF655F683}"/>
    <dgm:cxn modelId="{86AB07B5-75FC-1241-9D54-0792AADA11FA}" type="presOf" srcId="{AF1A0F91-8BF7-4B88-9F5A-194A930481E1}" destId="{FBA24F87-B282-9C4E-B49C-60BE961EF30B}" srcOrd="0" destOrd="0" presId="urn:microsoft.com/office/officeart/2005/8/layout/vList2"/>
    <dgm:cxn modelId="{995A98DB-950B-46B0-B64F-F3A7FC8FD6A9}" srcId="{145EA88B-2B01-40E1-9614-7720B1D8B803}" destId="{3EE837A1-37DD-4AD4-AF75-67A14F8DAF58}" srcOrd="1" destOrd="0" parTransId="{3724C6C6-4D41-462D-B4D4-19D4114626EB}" sibTransId="{A59EEE88-37FC-4469-AA8F-9FE6D4B083B2}"/>
    <dgm:cxn modelId="{4389CEF8-E260-124D-B4D9-1B8B0EB6C0CF}" type="presOf" srcId="{05BA5DFA-93C0-430A-8A12-B5C5C5C73532}" destId="{7BA21E64-FE7C-7F4D-BCAA-30FE8EEAB105}" srcOrd="0" destOrd="0" presId="urn:microsoft.com/office/officeart/2005/8/layout/vList2"/>
    <dgm:cxn modelId="{C7C64284-C992-A04E-9A97-462507160DB8}" type="presParOf" srcId="{D0D3FA3B-DED0-F94F-91D8-904414B95DFE}" destId="{FBA24F87-B282-9C4E-B49C-60BE961EF30B}" srcOrd="0" destOrd="0" presId="urn:microsoft.com/office/officeart/2005/8/layout/vList2"/>
    <dgm:cxn modelId="{4FA0931E-EA01-8A4A-8959-B519E9147C9B}" type="presParOf" srcId="{D0D3FA3B-DED0-F94F-91D8-904414B95DFE}" destId="{6D70D0AF-6160-9546-9012-13DFBD47C4E8}" srcOrd="1" destOrd="0" presId="urn:microsoft.com/office/officeart/2005/8/layout/vList2"/>
    <dgm:cxn modelId="{B8105C64-85BD-7E44-BD6A-D2FA2DF0A698}" type="presParOf" srcId="{D0D3FA3B-DED0-F94F-91D8-904414B95DFE}" destId="{69C201DC-A4F5-704D-A61E-9318A5C1F595}" srcOrd="2" destOrd="0" presId="urn:microsoft.com/office/officeart/2005/8/layout/vList2"/>
    <dgm:cxn modelId="{7835EBB4-FC4B-BE41-BE28-FFAA299D893A}" type="presParOf" srcId="{D0D3FA3B-DED0-F94F-91D8-904414B95DFE}" destId="{82F28264-289E-754B-8D95-FCCADC6A73C8}" srcOrd="3" destOrd="0" presId="urn:microsoft.com/office/officeart/2005/8/layout/vList2"/>
    <dgm:cxn modelId="{5455383B-1B39-CB4B-86CB-D53D19CB18FD}" type="presParOf" srcId="{D0D3FA3B-DED0-F94F-91D8-904414B95DFE}" destId="{7BA21E64-FE7C-7F4D-BCAA-30FE8EEAB10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E1F4C4-612C-4157-B965-DC4E2F7DD73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1F45E8A-16F4-4C54-8624-D6F1383C0450}">
      <dgm:prSet/>
      <dgm:spPr/>
      <dgm:t>
        <a:bodyPr/>
        <a:lstStyle/>
        <a:p>
          <a:r>
            <a:rPr lang="en-US"/>
            <a:t>Tautology: the method is reliable, but not valid --&gt; it finds what it searches for, but that does not represent the reality</a:t>
          </a:r>
        </a:p>
      </dgm:t>
    </dgm:pt>
    <dgm:pt modelId="{C499EA50-3030-4ECC-8EF6-0D655BF8713F}" type="parTrans" cxnId="{076945C8-06DF-44A9-A34F-47089A8F9C08}">
      <dgm:prSet/>
      <dgm:spPr/>
      <dgm:t>
        <a:bodyPr/>
        <a:lstStyle/>
        <a:p>
          <a:endParaRPr lang="en-US"/>
        </a:p>
      </dgm:t>
    </dgm:pt>
    <dgm:pt modelId="{FC77BA25-F63B-440A-A48C-B950E3A5CE9A}" type="sibTrans" cxnId="{076945C8-06DF-44A9-A34F-47089A8F9C08}">
      <dgm:prSet/>
      <dgm:spPr/>
      <dgm:t>
        <a:bodyPr/>
        <a:lstStyle/>
        <a:p>
          <a:endParaRPr lang="en-US"/>
        </a:p>
      </dgm:t>
    </dgm:pt>
    <dgm:pt modelId="{10760ABE-B787-46D1-9A69-38B01E2A7243}">
      <dgm:prSet/>
      <dgm:spPr/>
      <dgm:t>
        <a:bodyPr/>
        <a:lstStyle/>
        <a:p>
          <a:r>
            <a:rPr lang="en-US"/>
            <a:t>Crowdsourced emotion labels might not be the best option when exploring a niche subject as the lack of expertise and specialisation tends to increase the uncertainty of the annotations (see Kocsis - Ogden 2023).  --&gt; volunteers did not follow the theory closely, contradictions</a:t>
          </a:r>
        </a:p>
      </dgm:t>
    </dgm:pt>
    <dgm:pt modelId="{DD719E39-3C1B-4FE2-A4AB-2074E141CF6A}" type="parTrans" cxnId="{C2804DEE-C9DD-4C66-8700-25A646B70CE1}">
      <dgm:prSet/>
      <dgm:spPr/>
      <dgm:t>
        <a:bodyPr/>
        <a:lstStyle/>
        <a:p>
          <a:endParaRPr lang="en-US"/>
        </a:p>
      </dgm:t>
    </dgm:pt>
    <dgm:pt modelId="{80742C0B-FA90-4C51-BC14-1F41F3EEE0BC}" type="sibTrans" cxnId="{C2804DEE-C9DD-4C66-8700-25A646B70CE1}">
      <dgm:prSet/>
      <dgm:spPr/>
      <dgm:t>
        <a:bodyPr/>
        <a:lstStyle/>
        <a:p>
          <a:endParaRPr lang="en-US"/>
        </a:p>
      </dgm:t>
    </dgm:pt>
    <dgm:pt modelId="{9B150E6F-3029-4360-BC95-484DF9DB5081}">
      <dgm:prSet/>
      <dgm:spPr/>
      <dgm:t>
        <a:bodyPr/>
        <a:lstStyle/>
        <a:p>
          <a:r>
            <a:rPr lang="en-US"/>
            <a:t>Similarly, the categories of emotions in the Plutchik wheel do not translate to the dimensions of emotions of the heritage experience, which indicates the need for a specialised taxonomy for heritage studies (e.g. black =/= sadness, and the dyads don’t correspond to the real emotions felt at sites)</a:t>
          </a:r>
        </a:p>
      </dgm:t>
    </dgm:pt>
    <dgm:pt modelId="{1EC9A905-8653-448C-B257-E292C6AB5339}" type="parTrans" cxnId="{CE484FA8-E491-4A7F-A4E4-14B3DDE6D88F}">
      <dgm:prSet/>
      <dgm:spPr/>
      <dgm:t>
        <a:bodyPr/>
        <a:lstStyle/>
        <a:p>
          <a:endParaRPr lang="en-US"/>
        </a:p>
      </dgm:t>
    </dgm:pt>
    <dgm:pt modelId="{5B0A6D82-F5EB-4841-A94B-CBD4B0EE0CEC}" type="sibTrans" cxnId="{CE484FA8-E491-4A7F-A4E4-14B3DDE6D88F}">
      <dgm:prSet/>
      <dgm:spPr/>
      <dgm:t>
        <a:bodyPr/>
        <a:lstStyle/>
        <a:p>
          <a:endParaRPr lang="en-US"/>
        </a:p>
      </dgm:t>
    </dgm:pt>
    <dgm:pt modelId="{C0EC13C6-B375-4A06-A627-CA8FC54891C0}">
      <dgm:prSet/>
      <dgm:spPr/>
      <dgm:t>
        <a:bodyPr/>
        <a:lstStyle/>
        <a:p>
          <a:r>
            <a:rPr lang="en-US"/>
            <a:t>As heritage affect seems to be a fluid composite of various emotions, sensations, and reflections, rigidly structured approaches might not bring valid results even with revised lexicons</a:t>
          </a:r>
        </a:p>
      </dgm:t>
    </dgm:pt>
    <dgm:pt modelId="{EC211167-BDEB-435C-933E-72FA7D0BF3AF}" type="parTrans" cxnId="{33F2C564-F179-46AA-8BA9-54FC39BB382A}">
      <dgm:prSet/>
      <dgm:spPr/>
      <dgm:t>
        <a:bodyPr/>
        <a:lstStyle/>
        <a:p>
          <a:endParaRPr lang="en-US"/>
        </a:p>
      </dgm:t>
    </dgm:pt>
    <dgm:pt modelId="{B583AF3B-6D57-44ED-B380-44B74555C2EE}" type="sibTrans" cxnId="{33F2C564-F179-46AA-8BA9-54FC39BB382A}">
      <dgm:prSet/>
      <dgm:spPr/>
      <dgm:t>
        <a:bodyPr/>
        <a:lstStyle/>
        <a:p>
          <a:endParaRPr lang="en-US"/>
        </a:p>
      </dgm:t>
    </dgm:pt>
    <dgm:pt modelId="{35E470B9-B5E4-48CB-96E1-8186F24856FB}" type="pres">
      <dgm:prSet presAssocID="{BAE1F4C4-612C-4157-B965-DC4E2F7DD73B}" presName="vert0" presStyleCnt="0">
        <dgm:presLayoutVars>
          <dgm:dir/>
          <dgm:animOne val="branch"/>
          <dgm:animLvl val="lvl"/>
        </dgm:presLayoutVars>
      </dgm:prSet>
      <dgm:spPr/>
    </dgm:pt>
    <dgm:pt modelId="{4882DF21-41DF-4B81-9078-304CEAB0462A}" type="pres">
      <dgm:prSet presAssocID="{51F45E8A-16F4-4C54-8624-D6F1383C0450}" presName="thickLine" presStyleLbl="alignNode1" presStyleIdx="0" presStyleCnt="4"/>
      <dgm:spPr/>
    </dgm:pt>
    <dgm:pt modelId="{31C86BA4-FD1E-4B34-AECF-FD36A7857987}" type="pres">
      <dgm:prSet presAssocID="{51F45E8A-16F4-4C54-8624-D6F1383C0450}" presName="horz1" presStyleCnt="0"/>
      <dgm:spPr/>
    </dgm:pt>
    <dgm:pt modelId="{4B7A3F16-4C4F-4A2F-8AE3-9BAE2CFE9FF7}" type="pres">
      <dgm:prSet presAssocID="{51F45E8A-16F4-4C54-8624-D6F1383C0450}" presName="tx1" presStyleLbl="revTx" presStyleIdx="0" presStyleCnt="4"/>
      <dgm:spPr/>
    </dgm:pt>
    <dgm:pt modelId="{89DDBC31-1EC5-4406-9850-D7F4875D3E75}" type="pres">
      <dgm:prSet presAssocID="{51F45E8A-16F4-4C54-8624-D6F1383C0450}" presName="vert1" presStyleCnt="0"/>
      <dgm:spPr/>
    </dgm:pt>
    <dgm:pt modelId="{251A91A5-419A-437D-AB99-2150FD271695}" type="pres">
      <dgm:prSet presAssocID="{10760ABE-B787-46D1-9A69-38B01E2A7243}" presName="thickLine" presStyleLbl="alignNode1" presStyleIdx="1" presStyleCnt="4"/>
      <dgm:spPr/>
    </dgm:pt>
    <dgm:pt modelId="{ABDE4FB3-7153-4AC5-A06C-D17196785836}" type="pres">
      <dgm:prSet presAssocID="{10760ABE-B787-46D1-9A69-38B01E2A7243}" presName="horz1" presStyleCnt="0"/>
      <dgm:spPr/>
    </dgm:pt>
    <dgm:pt modelId="{8CC9EF29-97F4-4932-B1EF-C502625DF25F}" type="pres">
      <dgm:prSet presAssocID="{10760ABE-B787-46D1-9A69-38B01E2A7243}" presName="tx1" presStyleLbl="revTx" presStyleIdx="1" presStyleCnt="4"/>
      <dgm:spPr/>
    </dgm:pt>
    <dgm:pt modelId="{FCD9A1BB-BBA1-4F12-BFD3-A2A23E0D4647}" type="pres">
      <dgm:prSet presAssocID="{10760ABE-B787-46D1-9A69-38B01E2A7243}" presName="vert1" presStyleCnt="0"/>
      <dgm:spPr/>
    </dgm:pt>
    <dgm:pt modelId="{32B143C3-C875-4338-815C-822172EEA392}" type="pres">
      <dgm:prSet presAssocID="{9B150E6F-3029-4360-BC95-484DF9DB5081}" presName="thickLine" presStyleLbl="alignNode1" presStyleIdx="2" presStyleCnt="4"/>
      <dgm:spPr/>
    </dgm:pt>
    <dgm:pt modelId="{1B4DFE93-B705-4D12-9994-B9C8D2C7DEE3}" type="pres">
      <dgm:prSet presAssocID="{9B150E6F-3029-4360-BC95-484DF9DB5081}" presName="horz1" presStyleCnt="0"/>
      <dgm:spPr/>
    </dgm:pt>
    <dgm:pt modelId="{52EF83DB-1DEA-46E8-ACA7-449BDAE2203A}" type="pres">
      <dgm:prSet presAssocID="{9B150E6F-3029-4360-BC95-484DF9DB5081}" presName="tx1" presStyleLbl="revTx" presStyleIdx="2" presStyleCnt="4"/>
      <dgm:spPr/>
    </dgm:pt>
    <dgm:pt modelId="{6FA0D528-D070-4CEF-930E-F49922B8E853}" type="pres">
      <dgm:prSet presAssocID="{9B150E6F-3029-4360-BC95-484DF9DB5081}" presName="vert1" presStyleCnt="0"/>
      <dgm:spPr/>
    </dgm:pt>
    <dgm:pt modelId="{CA24A439-E3DC-424D-B7E1-E50CC6C134DD}" type="pres">
      <dgm:prSet presAssocID="{C0EC13C6-B375-4A06-A627-CA8FC54891C0}" presName="thickLine" presStyleLbl="alignNode1" presStyleIdx="3" presStyleCnt="4"/>
      <dgm:spPr/>
    </dgm:pt>
    <dgm:pt modelId="{BF417DF8-6AB6-48D5-972F-F46F5AE4E2A3}" type="pres">
      <dgm:prSet presAssocID="{C0EC13C6-B375-4A06-A627-CA8FC54891C0}" presName="horz1" presStyleCnt="0"/>
      <dgm:spPr/>
    </dgm:pt>
    <dgm:pt modelId="{5C158795-BF82-495E-B1C6-E48C9D2B50E2}" type="pres">
      <dgm:prSet presAssocID="{C0EC13C6-B375-4A06-A627-CA8FC54891C0}" presName="tx1" presStyleLbl="revTx" presStyleIdx="3" presStyleCnt="4"/>
      <dgm:spPr/>
    </dgm:pt>
    <dgm:pt modelId="{920A1357-7437-4533-911E-A70B6370546B}" type="pres">
      <dgm:prSet presAssocID="{C0EC13C6-B375-4A06-A627-CA8FC54891C0}" presName="vert1" presStyleCnt="0"/>
      <dgm:spPr/>
    </dgm:pt>
  </dgm:ptLst>
  <dgm:cxnLst>
    <dgm:cxn modelId="{33F2C564-F179-46AA-8BA9-54FC39BB382A}" srcId="{BAE1F4C4-612C-4157-B965-DC4E2F7DD73B}" destId="{C0EC13C6-B375-4A06-A627-CA8FC54891C0}" srcOrd="3" destOrd="0" parTransId="{EC211167-BDEB-435C-933E-72FA7D0BF3AF}" sibTransId="{B583AF3B-6D57-44ED-B380-44B74555C2EE}"/>
    <dgm:cxn modelId="{862DB47A-A7CD-44A9-A47C-59ABC16238AD}" type="presOf" srcId="{9B150E6F-3029-4360-BC95-484DF9DB5081}" destId="{52EF83DB-1DEA-46E8-ACA7-449BDAE2203A}" srcOrd="0" destOrd="0" presId="urn:microsoft.com/office/officeart/2008/layout/LinedList"/>
    <dgm:cxn modelId="{72853A89-C181-48BF-826A-9FD6430AA6FB}" type="presOf" srcId="{C0EC13C6-B375-4A06-A627-CA8FC54891C0}" destId="{5C158795-BF82-495E-B1C6-E48C9D2B50E2}" srcOrd="0" destOrd="0" presId="urn:microsoft.com/office/officeart/2008/layout/LinedList"/>
    <dgm:cxn modelId="{CE484FA8-E491-4A7F-A4E4-14B3DDE6D88F}" srcId="{BAE1F4C4-612C-4157-B965-DC4E2F7DD73B}" destId="{9B150E6F-3029-4360-BC95-484DF9DB5081}" srcOrd="2" destOrd="0" parTransId="{1EC9A905-8653-448C-B257-E292C6AB5339}" sibTransId="{5B0A6D82-F5EB-4841-A94B-CBD4B0EE0CEC}"/>
    <dgm:cxn modelId="{F44EA0B9-ECFD-4AAD-A1BB-0F0DBCBAEDC5}" type="presOf" srcId="{10760ABE-B787-46D1-9A69-38B01E2A7243}" destId="{8CC9EF29-97F4-4932-B1EF-C502625DF25F}" srcOrd="0" destOrd="0" presId="urn:microsoft.com/office/officeart/2008/layout/LinedList"/>
    <dgm:cxn modelId="{076945C8-06DF-44A9-A34F-47089A8F9C08}" srcId="{BAE1F4C4-612C-4157-B965-DC4E2F7DD73B}" destId="{51F45E8A-16F4-4C54-8624-D6F1383C0450}" srcOrd="0" destOrd="0" parTransId="{C499EA50-3030-4ECC-8EF6-0D655BF8713F}" sibTransId="{FC77BA25-F63B-440A-A48C-B950E3A5CE9A}"/>
    <dgm:cxn modelId="{0E0AB7DB-CF51-4BB9-9CB3-8DFF2147C535}" type="presOf" srcId="{51F45E8A-16F4-4C54-8624-D6F1383C0450}" destId="{4B7A3F16-4C4F-4A2F-8AE3-9BAE2CFE9FF7}" srcOrd="0" destOrd="0" presId="urn:microsoft.com/office/officeart/2008/layout/LinedList"/>
    <dgm:cxn modelId="{4D140FE0-5690-45EC-B8A9-1F4F9B812048}" type="presOf" srcId="{BAE1F4C4-612C-4157-B965-DC4E2F7DD73B}" destId="{35E470B9-B5E4-48CB-96E1-8186F24856FB}" srcOrd="0" destOrd="0" presId="urn:microsoft.com/office/officeart/2008/layout/LinedList"/>
    <dgm:cxn modelId="{C2804DEE-C9DD-4C66-8700-25A646B70CE1}" srcId="{BAE1F4C4-612C-4157-B965-DC4E2F7DD73B}" destId="{10760ABE-B787-46D1-9A69-38B01E2A7243}" srcOrd="1" destOrd="0" parTransId="{DD719E39-3C1B-4FE2-A4AB-2074E141CF6A}" sibTransId="{80742C0B-FA90-4C51-BC14-1F41F3EEE0BC}"/>
    <dgm:cxn modelId="{FBB288B6-BE95-4F62-88A8-AA254523750B}" type="presParOf" srcId="{35E470B9-B5E4-48CB-96E1-8186F24856FB}" destId="{4882DF21-41DF-4B81-9078-304CEAB0462A}" srcOrd="0" destOrd="0" presId="urn:microsoft.com/office/officeart/2008/layout/LinedList"/>
    <dgm:cxn modelId="{ECF2AFEB-5EF3-496A-9127-8544B402D042}" type="presParOf" srcId="{35E470B9-B5E4-48CB-96E1-8186F24856FB}" destId="{31C86BA4-FD1E-4B34-AECF-FD36A7857987}" srcOrd="1" destOrd="0" presId="urn:microsoft.com/office/officeart/2008/layout/LinedList"/>
    <dgm:cxn modelId="{083A1A48-E44B-4FA0-BBA3-D645A5100BC8}" type="presParOf" srcId="{31C86BA4-FD1E-4B34-AECF-FD36A7857987}" destId="{4B7A3F16-4C4F-4A2F-8AE3-9BAE2CFE9FF7}" srcOrd="0" destOrd="0" presId="urn:microsoft.com/office/officeart/2008/layout/LinedList"/>
    <dgm:cxn modelId="{77D38D0C-4CD6-41CF-A15C-22B30E775103}" type="presParOf" srcId="{31C86BA4-FD1E-4B34-AECF-FD36A7857987}" destId="{89DDBC31-1EC5-4406-9850-D7F4875D3E75}" srcOrd="1" destOrd="0" presId="urn:microsoft.com/office/officeart/2008/layout/LinedList"/>
    <dgm:cxn modelId="{6A081A44-3A90-4861-B62C-DB652628FA31}" type="presParOf" srcId="{35E470B9-B5E4-48CB-96E1-8186F24856FB}" destId="{251A91A5-419A-437D-AB99-2150FD271695}" srcOrd="2" destOrd="0" presId="urn:microsoft.com/office/officeart/2008/layout/LinedList"/>
    <dgm:cxn modelId="{77E6B9FC-A053-4455-B07D-E9FCDA547A80}" type="presParOf" srcId="{35E470B9-B5E4-48CB-96E1-8186F24856FB}" destId="{ABDE4FB3-7153-4AC5-A06C-D17196785836}" srcOrd="3" destOrd="0" presId="urn:microsoft.com/office/officeart/2008/layout/LinedList"/>
    <dgm:cxn modelId="{011ADFB9-2601-4D01-9197-D704CD6A8BE0}" type="presParOf" srcId="{ABDE4FB3-7153-4AC5-A06C-D17196785836}" destId="{8CC9EF29-97F4-4932-B1EF-C502625DF25F}" srcOrd="0" destOrd="0" presId="urn:microsoft.com/office/officeart/2008/layout/LinedList"/>
    <dgm:cxn modelId="{9FBD3ABD-6D59-4C74-9EC9-F1B41E385BF2}" type="presParOf" srcId="{ABDE4FB3-7153-4AC5-A06C-D17196785836}" destId="{FCD9A1BB-BBA1-4F12-BFD3-A2A23E0D4647}" srcOrd="1" destOrd="0" presId="urn:microsoft.com/office/officeart/2008/layout/LinedList"/>
    <dgm:cxn modelId="{D67C19A4-8919-4C0C-92D5-6BF0F89A98FE}" type="presParOf" srcId="{35E470B9-B5E4-48CB-96E1-8186F24856FB}" destId="{32B143C3-C875-4338-815C-822172EEA392}" srcOrd="4" destOrd="0" presId="urn:microsoft.com/office/officeart/2008/layout/LinedList"/>
    <dgm:cxn modelId="{57EE8305-5156-4480-BE70-FEC50CB8F2BF}" type="presParOf" srcId="{35E470B9-B5E4-48CB-96E1-8186F24856FB}" destId="{1B4DFE93-B705-4D12-9994-B9C8D2C7DEE3}" srcOrd="5" destOrd="0" presId="urn:microsoft.com/office/officeart/2008/layout/LinedList"/>
    <dgm:cxn modelId="{70D673D8-59CF-4D86-970F-01D7B19D232D}" type="presParOf" srcId="{1B4DFE93-B705-4D12-9994-B9C8D2C7DEE3}" destId="{52EF83DB-1DEA-46E8-ACA7-449BDAE2203A}" srcOrd="0" destOrd="0" presId="urn:microsoft.com/office/officeart/2008/layout/LinedList"/>
    <dgm:cxn modelId="{0150B436-188D-4376-A10C-E7D988861AC7}" type="presParOf" srcId="{1B4DFE93-B705-4D12-9994-B9C8D2C7DEE3}" destId="{6FA0D528-D070-4CEF-930E-F49922B8E853}" srcOrd="1" destOrd="0" presId="urn:microsoft.com/office/officeart/2008/layout/LinedList"/>
    <dgm:cxn modelId="{3020EDC8-9FC2-4C72-82C2-9707240D5352}" type="presParOf" srcId="{35E470B9-B5E4-48CB-96E1-8186F24856FB}" destId="{CA24A439-E3DC-424D-B7E1-E50CC6C134DD}" srcOrd="6" destOrd="0" presId="urn:microsoft.com/office/officeart/2008/layout/LinedList"/>
    <dgm:cxn modelId="{B71F3FAF-1E09-4C08-AC50-A3B6970AC073}" type="presParOf" srcId="{35E470B9-B5E4-48CB-96E1-8186F24856FB}" destId="{BF417DF8-6AB6-48D5-972F-F46F5AE4E2A3}" srcOrd="7" destOrd="0" presId="urn:microsoft.com/office/officeart/2008/layout/LinedList"/>
    <dgm:cxn modelId="{9388ED83-30D2-45DC-AB0F-16E067E9F2A1}" type="presParOf" srcId="{BF417DF8-6AB6-48D5-972F-F46F5AE4E2A3}" destId="{5C158795-BF82-495E-B1C6-E48C9D2B50E2}" srcOrd="0" destOrd="0" presId="urn:microsoft.com/office/officeart/2008/layout/LinedList"/>
    <dgm:cxn modelId="{7C337454-BE87-4090-A6D3-22A176782438}" type="presParOf" srcId="{BF417DF8-6AB6-48D5-972F-F46F5AE4E2A3}" destId="{920A1357-7437-4533-911E-A70B6370546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B96336-19A4-48A2-BF07-1AFDC12CB10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7E82D89-07C8-411C-B07A-51A5E5EBC258}">
      <dgm:prSet/>
      <dgm:spPr/>
      <dgm:t>
        <a:bodyPr/>
        <a:lstStyle/>
        <a:p>
          <a:r>
            <a:rPr lang="en-US"/>
            <a:t>Revising heritage theory: you can feel for the medieval tragedies if exhibited well</a:t>
          </a:r>
        </a:p>
      </dgm:t>
    </dgm:pt>
    <dgm:pt modelId="{66710615-8154-4D24-A8D0-7946D22F18A7}" type="parTrans" cxnId="{34D82BD3-BF3B-4E5F-AFDA-D9AC95EC3D04}">
      <dgm:prSet/>
      <dgm:spPr/>
      <dgm:t>
        <a:bodyPr/>
        <a:lstStyle/>
        <a:p>
          <a:endParaRPr lang="en-US"/>
        </a:p>
      </dgm:t>
    </dgm:pt>
    <dgm:pt modelId="{9EDE94E9-ABD0-4E99-AEFC-84D90FADE235}" type="sibTrans" cxnId="{34D82BD3-BF3B-4E5F-AFDA-D9AC95EC3D04}">
      <dgm:prSet/>
      <dgm:spPr/>
      <dgm:t>
        <a:bodyPr/>
        <a:lstStyle/>
        <a:p>
          <a:endParaRPr lang="en-US"/>
        </a:p>
      </dgm:t>
    </dgm:pt>
    <dgm:pt modelId="{ECB17BF1-CB58-467D-A9D7-4385C1D68EA5}">
      <dgm:prSet/>
      <dgm:spPr/>
      <dgm:t>
        <a:bodyPr/>
        <a:lstStyle/>
        <a:p>
          <a:r>
            <a:rPr lang="en-US" dirty="0"/>
            <a:t>Extant data, such as Trip Advisor, can replace interview data, so thumbs up for web scraping</a:t>
          </a:r>
        </a:p>
      </dgm:t>
    </dgm:pt>
    <dgm:pt modelId="{10C2FE58-F31B-4293-B28A-053FB2CE6F6D}" type="parTrans" cxnId="{AB1F24CC-441F-4F90-BDB7-0128322EB953}">
      <dgm:prSet/>
      <dgm:spPr/>
      <dgm:t>
        <a:bodyPr/>
        <a:lstStyle/>
        <a:p>
          <a:endParaRPr lang="en-US"/>
        </a:p>
      </dgm:t>
    </dgm:pt>
    <dgm:pt modelId="{696193BD-C107-4A68-8F7F-B2B97EAF5F9B}" type="sibTrans" cxnId="{AB1F24CC-441F-4F90-BDB7-0128322EB953}">
      <dgm:prSet/>
      <dgm:spPr/>
      <dgm:t>
        <a:bodyPr/>
        <a:lstStyle/>
        <a:p>
          <a:endParaRPr lang="en-US"/>
        </a:p>
      </dgm:t>
    </dgm:pt>
    <dgm:pt modelId="{00DD939E-BBA5-4831-BDA7-8E8697CE4FFA}">
      <dgm:prSet/>
      <dgm:spPr/>
      <dgm:t>
        <a:bodyPr/>
        <a:lstStyle/>
        <a:p>
          <a:r>
            <a:rPr lang="en-US"/>
            <a:t>For affect detection, go with close reading for now</a:t>
          </a:r>
        </a:p>
      </dgm:t>
    </dgm:pt>
    <dgm:pt modelId="{11F4C62F-A871-4CD1-AEC1-A4C610C0251F}" type="parTrans" cxnId="{69A8E95D-3A39-4E5A-A486-A754EFF32B00}">
      <dgm:prSet/>
      <dgm:spPr/>
      <dgm:t>
        <a:bodyPr/>
        <a:lstStyle/>
        <a:p>
          <a:endParaRPr lang="en-US"/>
        </a:p>
      </dgm:t>
    </dgm:pt>
    <dgm:pt modelId="{30EBAE80-6F71-4FFE-844A-C7465B621421}" type="sibTrans" cxnId="{69A8E95D-3A39-4E5A-A486-A754EFF32B00}">
      <dgm:prSet/>
      <dgm:spPr/>
      <dgm:t>
        <a:bodyPr/>
        <a:lstStyle/>
        <a:p>
          <a:endParaRPr lang="en-US"/>
        </a:p>
      </dgm:t>
    </dgm:pt>
    <dgm:pt modelId="{304B1EF3-E9B4-4928-ADEC-211125690521}">
      <dgm:prSet/>
      <dgm:spPr/>
      <dgm:t>
        <a:bodyPr/>
        <a:lstStyle/>
        <a:p>
          <a:r>
            <a:rPr lang="en-US" dirty="0"/>
            <a:t>Be careful with off-the-shelf methods, and check if the question, the method, the data, and the result match to assure both reliability and validity</a:t>
          </a:r>
        </a:p>
      </dgm:t>
    </dgm:pt>
    <dgm:pt modelId="{92D1FD21-0EC5-4A87-A25A-A2150394A845}" type="parTrans" cxnId="{DFEE2CEF-DE67-42A6-AA50-9C42D66FEB61}">
      <dgm:prSet/>
      <dgm:spPr/>
      <dgm:t>
        <a:bodyPr/>
        <a:lstStyle/>
        <a:p>
          <a:endParaRPr lang="en-US"/>
        </a:p>
      </dgm:t>
    </dgm:pt>
    <dgm:pt modelId="{BC565DF3-F1F2-40AD-A27D-4786BFB76984}" type="sibTrans" cxnId="{DFEE2CEF-DE67-42A6-AA50-9C42D66FEB61}">
      <dgm:prSet/>
      <dgm:spPr/>
      <dgm:t>
        <a:bodyPr/>
        <a:lstStyle/>
        <a:p>
          <a:endParaRPr lang="en-US"/>
        </a:p>
      </dgm:t>
    </dgm:pt>
    <dgm:pt modelId="{DE7C4DC4-9329-1A41-9953-4AB424E5F3E4}">
      <dgm:prSet/>
      <dgm:spPr/>
      <dgm:t>
        <a:bodyPr/>
        <a:lstStyle/>
        <a:p>
          <a:r>
            <a:rPr lang="en-US" dirty="0"/>
            <a:t>Qualitative – quantitative reliance?</a:t>
          </a:r>
        </a:p>
      </dgm:t>
    </dgm:pt>
    <dgm:pt modelId="{29DED015-F34D-834E-920E-F44024515BA0}" type="parTrans" cxnId="{82FECEA0-F6B7-0F4F-8CB0-9E6A169AD0A9}">
      <dgm:prSet/>
      <dgm:spPr/>
      <dgm:t>
        <a:bodyPr/>
        <a:lstStyle/>
        <a:p>
          <a:endParaRPr lang="en-GB"/>
        </a:p>
      </dgm:t>
    </dgm:pt>
    <dgm:pt modelId="{63121BDD-E22D-7C46-94BE-5EFEB6867C56}" type="sibTrans" cxnId="{82FECEA0-F6B7-0F4F-8CB0-9E6A169AD0A9}">
      <dgm:prSet/>
      <dgm:spPr/>
      <dgm:t>
        <a:bodyPr/>
        <a:lstStyle/>
        <a:p>
          <a:endParaRPr lang="en-GB"/>
        </a:p>
      </dgm:t>
    </dgm:pt>
    <dgm:pt modelId="{E4E86E66-500D-C24E-A2EE-63D3315ACD85}">
      <dgm:prSet/>
      <dgm:spPr/>
      <dgm:t>
        <a:bodyPr/>
        <a:lstStyle/>
        <a:p>
          <a:r>
            <a:rPr lang="en-US" dirty="0"/>
            <a:t>Developing tools along their hermeneutics</a:t>
          </a:r>
        </a:p>
      </dgm:t>
    </dgm:pt>
    <dgm:pt modelId="{16A6A745-A058-554F-8DEB-89B43F2D96D0}" type="parTrans" cxnId="{0CB6AB59-622A-3A4A-9315-6219C6A0E62B}">
      <dgm:prSet/>
      <dgm:spPr/>
      <dgm:t>
        <a:bodyPr/>
        <a:lstStyle/>
        <a:p>
          <a:endParaRPr lang="en-GB"/>
        </a:p>
      </dgm:t>
    </dgm:pt>
    <dgm:pt modelId="{B476262D-5D00-4A42-B444-0CC7D143DC85}" type="sibTrans" cxnId="{0CB6AB59-622A-3A4A-9315-6219C6A0E62B}">
      <dgm:prSet/>
      <dgm:spPr/>
      <dgm:t>
        <a:bodyPr/>
        <a:lstStyle/>
        <a:p>
          <a:endParaRPr lang="en-GB"/>
        </a:p>
      </dgm:t>
    </dgm:pt>
    <dgm:pt modelId="{653E4808-5F83-D14F-BFF8-CAEE52382084}">
      <dgm:prSet/>
      <dgm:spPr/>
      <dgm:t>
        <a:bodyPr/>
        <a:lstStyle/>
        <a:p>
          <a:r>
            <a:rPr lang="en-US" dirty="0"/>
            <a:t>Need of cross-disciplinary collaboration</a:t>
          </a:r>
        </a:p>
        <a:p>
          <a:r>
            <a:rPr lang="en-US" dirty="0"/>
            <a:t> </a:t>
          </a:r>
        </a:p>
      </dgm:t>
    </dgm:pt>
    <dgm:pt modelId="{12A6AAFD-D0C2-A942-A01B-FB525AAC5A3C}" type="parTrans" cxnId="{9B839143-1313-6642-A54D-E57D5580FB28}">
      <dgm:prSet/>
      <dgm:spPr/>
    </dgm:pt>
    <dgm:pt modelId="{6D31C7B6-D7D4-404A-BD54-742E6164F50C}" type="sibTrans" cxnId="{9B839143-1313-6642-A54D-E57D5580FB28}">
      <dgm:prSet/>
      <dgm:spPr/>
    </dgm:pt>
    <dgm:pt modelId="{FB4BA42E-7BFD-4516-9137-7DAACA6BD0FD}" type="pres">
      <dgm:prSet presAssocID="{40B96336-19A4-48A2-BF07-1AFDC12CB108}" presName="vert0" presStyleCnt="0">
        <dgm:presLayoutVars>
          <dgm:dir/>
          <dgm:animOne val="branch"/>
          <dgm:animLvl val="lvl"/>
        </dgm:presLayoutVars>
      </dgm:prSet>
      <dgm:spPr/>
    </dgm:pt>
    <dgm:pt modelId="{879FC7B5-3733-4C02-BFA3-B276D84C955C}" type="pres">
      <dgm:prSet presAssocID="{E7E82D89-07C8-411C-B07A-51A5E5EBC258}" presName="thickLine" presStyleLbl="alignNode1" presStyleIdx="0" presStyleCnt="7"/>
      <dgm:spPr/>
    </dgm:pt>
    <dgm:pt modelId="{00D9C261-2F26-4A1C-9D25-E8F98C83FB2C}" type="pres">
      <dgm:prSet presAssocID="{E7E82D89-07C8-411C-B07A-51A5E5EBC258}" presName="horz1" presStyleCnt="0"/>
      <dgm:spPr/>
    </dgm:pt>
    <dgm:pt modelId="{96C3819C-39C6-4DD1-8F2F-0EF8E42E75BA}" type="pres">
      <dgm:prSet presAssocID="{E7E82D89-07C8-411C-B07A-51A5E5EBC258}" presName="tx1" presStyleLbl="revTx" presStyleIdx="0" presStyleCnt="7"/>
      <dgm:spPr/>
    </dgm:pt>
    <dgm:pt modelId="{7E835E4C-AF41-4629-9E3C-095A4A085F3B}" type="pres">
      <dgm:prSet presAssocID="{E7E82D89-07C8-411C-B07A-51A5E5EBC258}" presName="vert1" presStyleCnt="0"/>
      <dgm:spPr/>
    </dgm:pt>
    <dgm:pt modelId="{E6902AE9-887D-4491-82AB-5B3C5EE78301}" type="pres">
      <dgm:prSet presAssocID="{ECB17BF1-CB58-467D-A9D7-4385C1D68EA5}" presName="thickLine" presStyleLbl="alignNode1" presStyleIdx="1" presStyleCnt="7"/>
      <dgm:spPr/>
    </dgm:pt>
    <dgm:pt modelId="{BAA144A2-3C0C-458B-B04C-E51D328E7C9C}" type="pres">
      <dgm:prSet presAssocID="{ECB17BF1-CB58-467D-A9D7-4385C1D68EA5}" presName="horz1" presStyleCnt="0"/>
      <dgm:spPr/>
    </dgm:pt>
    <dgm:pt modelId="{911903E6-C9C5-4077-9EC9-D5B44A409779}" type="pres">
      <dgm:prSet presAssocID="{ECB17BF1-CB58-467D-A9D7-4385C1D68EA5}" presName="tx1" presStyleLbl="revTx" presStyleIdx="1" presStyleCnt="7"/>
      <dgm:spPr/>
    </dgm:pt>
    <dgm:pt modelId="{739414A4-3F6B-4781-9A30-79A683223BFC}" type="pres">
      <dgm:prSet presAssocID="{ECB17BF1-CB58-467D-A9D7-4385C1D68EA5}" presName="vert1" presStyleCnt="0"/>
      <dgm:spPr/>
    </dgm:pt>
    <dgm:pt modelId="{30B8FD21-3330-4D1E-992E-E856760B0BE3}" type="pres">
      <dgm:prSet presAssocID="{00DD939E-BBA5-4831-BDA7-8E8697CE4FFA}" presName="thickLine" presStyleLbl="alignNode1" presStyleIdx="2" presStyleCnt="7"/>
      <dgm:spPr/>
    </dgm:pt>
    <dgm:pt modelId="{E84F54A0-A233-4E2B-96C6-89DB41692F96}" type="pres">
      <dgm:prSet presAssocID="{00DD939E-BBA5-4831-BDA7-8E8697CE4FFA}" presName="horz1" presStyleCnt="0"/>
      <dgm:spPr/>
    </dgm:pt>
    <dgm:pt modelId="{5571B481-6641-494A-B383-8FAA2EDEFA96}" type="pres">
      <dgm:prSet presAssocID="{00DD939E-BBA5-4831-BDA7-8E8697CE4FFA}" presName="tx1" presStyleLbl="revTx" presStyleIdx="2" presStyleCnt="7"/>
      <dgm:spPr/>
    </dgm:pt>
    <dgm:pt modelId="{98A4E62A-1F28-420F-945D-B5D2567637DE}" type="pres">
      <dgm:prSet presAssocID="{00DD939E-BBA5-4831-BDA7-8E8697CE4FFA}" presName="vert1" presStyleCnt="0"/>
      <dgm:spPr/>
    </dgm:pt>
    <dgm:pt modelId="{B78DAEFF-B821-4FE1-AFDE-0C59D2E50132}" type="pres">
      <dgm:prSet presAssocID="{304B1EF3-E9B4-4928-ADEC-211125690521}" presName="thickLine" presStyleLbl="alignNode1" presStyleIdx="3" presStyleCnt="7"/>
      <dgm:spPr/>
    </dgm:pt>
    <dgm:pt modelId="{EC493F48-3FC4-4CF4-AB2D-77FE5EEDE23E}" type="pres">
      <dgm:prSet presAssocID="{304B1EF3-E9B4-4928-ADEC-211125690521}" presName="horz1" presStyleCnt="0"/>
      <dgm:spPr/>
    </dgm:pt>
    <dgm:pt modelId="{45B6291A-5F16-4D6A-92D2-1F39E846A794}" type="pres">
      <dgm:prSet presAssocID="{304B1EF3-E9B4-4928-ADEC-211125690521}" presName="tx1" presStyleLbl="revTx" presStyleIdx="3" presStyleCnt="7"/>
      <dgm:spPr/>
    </dgm:pt>
    <dgm:pt modelId="{29797F98-5686-4AA3-81F8-63A3751FF866}" type="pres">
      <dgm:prSet presAssocID="{304B1EF3-E9B4-4928-ADEC-211125690521}" presName="vert1" presStyleCnt="0"/>
      <dgm:spPr/>
    </dgm:pt>
    <dgm:pt modelId="{E121DA92-2052-C948-9F5A-0ACBFC6F87B2}" type="pres">
      <dgm:prSet presAssocID="{DE7C4DC4-9329-1A41-9953-4AB424E5F3E4}" presName="thickLine" presStyleLbl="alignNode1" presStyleIdx="4" presStyleCnt="7"/>
      <dgm:spPr/>
    </dgm:pt>
    <dgm:pt modelId="{F64722FA-91B6-674D-BD1C-C6566DE9E8C7}" type="pres">
      <dgm:prSet presAssocID="{DE7C4DC4-9329-1A41-9953-4AB424E5F3E4}" presName="horz1" presStyleCnt="0"/>
      <dgm:spPr/>
    </dgm:pt>
    <dgm:pt modelId="{B4B3AA44-59E2-C240-9462-4F1F96162AC9}" type="pres">
      <dgm:prSet presAssocID="{DE7C4DC4-9329-1A41-9953-4AB424E5F3E4}" presName="tx1" presStyleLbl="revTx" presStyleIdx="4" presStyleCnt="7"/>
      <dgm:spPr/>
    </dgm:pt>
    <dgm:pt modelId="{07BCAEE7-08E4-2A48-8807-DD5752CAFA62}" type="pres">
      <dgm:prSet presAssocID="{DE7C4DC4-9329-1A41-9953-4AB424E5F3E4}" presName="vert1" presStyleCnt="0"/>
      <dgm:spPr/>
    </dgm:pt>
    <dgm:pt modelId="{9CEF194D-569E-824E-B70A-F5CAA3E0C706}" type="pres">
      <dgm:prSet presAssocID="{E4E86E66-500D-C24E-A2EE-63D3315ACD85}" presName="thickLine" presStyleLbl="alignNode1" presStyleIdx="5" presStyleCnt="7"/>
      <dgm:spPr/>
    </dgm:pt>
    <dgm:pt modelId="{5B83BE5D-65FA-AD48-8451-EE54FF6CFE8A}" type="pres">
      <dgm:prSet presAssocID="{E4E86E66-500D-C24E-A2EE-63D3315ACD85}" presName="horz1" presStyleCnt="0"/>
      <dgm:spPr/>
    </dgm:pt>
    <dgm:pt modelId="{80BEBBFF-7F99-B84A-984E-7F8ABDBA851B}" type="pres">
      <dgm:prSet presAssocID="{E4E86E66-500D-C24E-A2EE-63D3315ACD85}" presName="tx1" presStyleLbl="revTx" presStyleIdx="5" presStyleCnt="7"/>
      <dgm:spPr/>
    </dgm:pt>
    <dgm:pt modelId="{9AFFBF8E-5D5E-CB44-B422-E77040B655AB}" type="pres">
      <dgm:prSet presAssocID="{E4E86E66-500D-C24E-A2EE-63D3315ACD85}" presName="vert1" presStyleCnt="0"/>
      <dgm:spPr/>
    </dgm:pt>
    <dgm:pt modelId="{785D7293-E13E-F74C-B445-6C6375D9FBF7}" type="pres">
      <dgm:prSet presAssocID="{653E4808-5F83-D14F-BFF8-CAEE52382084}" presName="thickLine" presStyleLbl="alignNode1" presStyleIdx="6" presStyleCnt="7"/>
      <dgm:spPr/>
    </dgm:pt>
    <dgm:pt modelId="{1DABADB9-1650-B24D-9902-29EBD5D8116E}" type="pres">
      <dgm:prSet presAssocID="{653E4808-5F83-D14F-BFF8-CAEE52382084}" presName="horz1" presStyleCnt="0"/>
      <dgm:spPr/>
    </dgm:pt>
    <dgm:pt modelId="{3B010E36-0A98-5745-82DD-DB3FC1F312E3}" type="pres">
      <dgm:prSet presAssocID="{653E4808-5F83-D14F-BFF8-CAEE52382084}" presName="tx1" presStyleLbl="revTx" presStyleIdx="6" presStyleCnt="7"/>
      <dgm:spPr/>
    </dgm:pt>
    <dgm:pt modelId="{10B39C0F-B763-E344-9D22-0DDD95C5BC83}" type="pres">
      <dgm:prSet presAssocID="{653E4808-5F83-D14F-BFF8-CAEE52382084}" presName="vert1" presStyleCnt="0"/>
      <dgm:spPr/>
    </dgm:pt>
  </dgm:ptLst>
  <dgm:cxnLst>
    <dgm:cxn modelId="{2CFCE234-2EE7-455E-92DE-50B1AA6AD62D}" type="presOf" srcId="{40B96336-19A4-48A2-BF07-1AFDC12CB108}" destId="{FB4BA42E-7BFD-4516-9137-7DAACA6BD0FD}" srcOrd="0" destOrd="0" presId="urn:microsoft.com/office/officeart/2008/layout/LinedList"/>
    <dgm:cxn modelId="{27AF9536-8B9E-4557-9A72-C8780CAF9415}" type="presOf" srcId="{ECB17BF1-CB58-467D-A9D7-4385C1D68EA5}" destId="{911903E6-C9C5-4077-9EC9-D5B44A409779}" srcOrd="0" destOrd="0" presId="urn:microsoft.com/office/officeart/2008/layout/LinedList"/>
    <dgm:cxn modelId="{69A8E95D-3A39-4E5A-A486-A754EFF32B00}" srcId="{40B96336-19A4-48A2-BF07-1AFDC12CB108}" destId="{00DD939E-BBA5-4831-BDA7-8E8697CE4FFA}" srcOrd="2" destOrd="0" parTransId="{11F4C62F-A871-4CD1-AEC1-A4C610C0251F}" sibTransId="{30EBAE80-6F71-4FFE-844A-C7465B621421}"/>
    <dgm:cxn modelId="{9B839143-1313-6642-A54D-E57D5580FB28}" srcId="{40B96336-19A4-48A2-BF07-1AFDC12CB108}" destId="{653E4808-5F83-D14F-BFF8-CAEE52382084}" srcOrd="6" destOrd="0" parTransId="{12A6AAFD-D0C2-A942-A01B-FB525AAC5A3C}" sibTransId="{6D31C7B6-D7D4-404A-BD54-742E6164F50C}"/>
    <dgm:cxn modelId="{90016A4C-C881-EA48-9EB6-DB2B802DFAA3}" type="presOf" srcId="{E4E86E66-500D-C24E-A2EE-63D3315ACD85}" destId="{80BEBBFF-7F99-B84A-984E-7F8ABDBA851B}" srcOrd="0" destOrd="0" presId="urn:microsoft.com/office/officeart/2008/layout/LinedList"/>
    <dgm:cxn modelId="{0CB6AB59-622A-3A4A-9315-6219C6A0E62B}" srcId="{40B96336-19A4-48A2-BF07-1AFDC12CB108}" destId="{E4E86E66-500D-C24E-A2EE-63D3315ACD85}" srcOrd="5" destOrd="0" parTransId="{16A6A745-A058-554F-8DEB-89B43F2D96D0}" sibTransId="{B476262D-5D00-4A42-B444-0CC7D143DC85}"/>
    <dgm:cxn modelId="{E7CFFF79-AAE1-4F0B-8FBA-A0AAE32A8DC7}" type="presOf" srcId="{00DD939E-BBA5-4831-BDA7-8E8697CE4FFA}" destId="{5571B481-6641-494A-B383-8FAA2EDEFA96}" srcOrd="0" destOrd="0" presId="urn:microsoft.com/office/officeart/2008/layout/LinedList"/>
    <dgm:cxn modelId="{8A936B8B-F976-4484-832F-D183DA98EE3C}" type="presOf" srcId="{E7E82D89-07C8-411C-B07A-51A5E5EBC258}" destId="{96C3819C-39C6-4DD1-8F2F-0EF8E42E75BA}" srcOrd="0" destOrd="0" presId="urn:microsoft.com/office/officeart/2008/layout/LinedList"/>
    <dgm:cxn modelId="{76546E95-32FF-499C-B076-6D2FD126093F}" type="presOf" srcId="{304B1EF3-E9B4-4928-ADEC-211125690521}" destId="{45B6291A-5F16-4D6A-92D2-1F39E846A794}" srcOrd="0" destOrd="0" presId="urn:microsoft.com/office/officeart/2008/layout/LinedList"/>
    <dgm:cxn modelId="{82FECEA0-F6B7-0F4F-8CB0-9E6A169AD0A9}" srcId="{40B96336-19A4-48A2-BF07-1AFDC12CB108}" destId="{DE7C4DC4-9329-1A41-9953-4AB424E5F3E4}" srcOrd="4" destOrd="0" parTransId="{29DED015-F34D-834E-920E-F44024515BA0}" sibTransId="{63121BDD-E22D-7C46-94BE-5EFEB6867C56}"/>
    <dgm:cxn modelId="{2B5771A6-C65D-E54B-A390-37F1C4D91C61}" type="presOf" srcId="{DE7C4DC4-9329-1A41-9953-4AB424E5F3E4}" destId="{B4B3AA44-59E2-C240-9462-4F1F96162AC9}" srcOrd="0" destOrd="0" presId="urn:microsoft.com/office/officeart/2008/layout/LinedList"/>
    <dgm:cxn modelId="{82CF4DBA-D9D1-FA48-B269-6E98505AF3FE}" type="presOf" srcId="{653E4808-5F83-D14F-BFF8-CAEE52382084}" destId="{3B010E36-0A98-5745-82DD-DB3FC1F312E3}" srcOrd="0" destOrd="0" presId="urn:microsoft.com/office/officeart/2008/layout/LinedList"/>
    <dgm:cxn modelId="{AB1F24CC-441F-4F90-BDB7-0128322EB953}" srcId="{40B96336-19A4-48A2-BF07-1AFDC12CB108}" destId="{ECB17BF1-CB58-467D-A9D7-4385C1D68EA5}" srcOrd="1" destOrd="0" parTransId="{10C2FE58-F31B-4293-B28A-053FB2CE6F6D}" sibTransId="{696193BD-C107-4A68-8F7F-B2B97EAF5F9B}"/>
    <dgm:cxn modelId="{34D82BD3-BF3B-4E5F-AFDA-D9AC95EC3D04}" srcId="{40B96336-19A4-48A2-BF07-1AFDC12CB108}" destId="{E7E82D89-07C8-411C-B07A-51A5E5EBC258}" srcOrd="0" destOrd="0" parTransId="{66710615-8154-4D24-A8D0-7946D22F18A7}" sibTransId="{9EDE94E9-ABD0-4E99-AEFC-84D90FADE235}"/>
    <dgm:cxn modelId="{DFEE2CEF-DE67-42A6-AA50-9C42D66FEB61}" srcId="{40B96336-19A4-48A2-BF07-1AFDC12CB108}" destId="{304B1EF3-E9B4-4928-ADEC-211125690521}" srcOrd="3" destOrd="0" parTransId="{92D1FD21-0EC5-4A87-A25A-A2150394A845}" sibTransId="{BC565DF3-F1F2-40AD-A27D-4786BFB76984}"/>
    <dgm:cxn modelId="{5073F915-B31E-4870-A90E-CE4A59420A94}" type="presParOf" srcId="{FB4BA42E-7BFD-4516-9137-7DAACA6BD0FD}" destId="{879FC7B5-3733-4C02-BFA3-B276D84C955C}" srcOrd="0" destOrd="0" presId="urn:microsoft.com/office/officeart/2008/layout/LinedList"/>
    <dgm:cxn modelId="{1EE631B2-94A6-46B7-B6E5-2DE24A40A33C}" type="presParOf" srcId="{FB4BA42E-7BFD-4516-9137-7DAACA6BD0FD}" destId="{00D9C261-2F26-4A1C-9D25-E8F98C83FB2C}" srcOrd="1" destOrd="0" presId="urn:microsoft.com/office/officeart/2008/layout/LinedList"/>
    <dgm:cxn modelId="{B9D0A8CD-655A-4EFB-B203-90BFCA1A882F}" type="presParOf" srcId="{00D9C261-2F26-4A1C-9D25-E8F98C83FB2C}" destId="{96C3819C-39C6-4DD1-8F2F-0EF8E42E75BA}" srcOrd="0" destOrd="0" presId="urn:microsoft.com/office/officeart/2008/layout/LinedList"/>
    <dgm:cxn modelId="{183F00BA-12D4-4800-93B5-5DAC52921578}" type="presParOf" srcId="{00D9C261-2F26-4A1C-9D25-E8F98C83FB2C}" destId="{7E835E4C-AF41-4629-9E3C-095A4A085F3B}" srcOrd="1" destOrd="0" presId="urn:microsoft.com/office/officeart/2008/layout/LinedList"/>
    <dgm:cxn modelId="{6109DFA4-4FEF-41EB-89D7-6B054B4F352F}" type="presParOf" srcId="{FB4BA42E-7BFD-4516-9137-7DAACA6BD0FD}" destId="{E6902AE9-887D-4491-82AB-5B3C5EE78301}" srcOrd="2" destOrd="0" presId="urn:microsoft.com/office/officeart/2008/layout/LinedList"/>
    <dgm:cxn modelId="{96FBE018-B28A-415E-B64B-45945B609DA3}" type="presParOf" srcId="{FB4BA42E-7BFD-4516-9137-7DAACA6BD0FD}" destId="{BAA144A2-3C0C-458B-B04C-E51D328E7C9C}" srcOrd="3" destOrd="0" presId="urn:microsoft.com/office/officeart/2008/layout/LinedList"/>
    <dgm:cxn modelId="{6CDC6106-90ED-4D1F-8B89-4560E3848570}" type="presParOf" srcId="{BAA144A2-3C0C-458B-B04C-E51D328E7C9C}" destId="{911903E6-C9C5-4077-9EC9-D5B44A409779}" srcOrd="0" destOrd="0" presId="urn:microsoft.com/office/officeart/2008/layout/LinedList"/>
    <dgm:cxn modelId="{4FF36FEE-AFF4-4A09-BD42-F696EF50264C}" type="presParOf" srcId="{BAA144A2-3C0C-458B-B04C-E51D328E7C9C}" destId="{739414A4-3F6B-4781-9A30-79A683223BFC}" srcOrd="1" destOrd="0" presId="urn:microsoft.com/office/officeart/2008/layout/LinedList"/>
    <dgm:cxn modelId="{5F4E698F-2C49-4DEB-885B-7177D922A84D}" type="presParOf" srcId="{FB4BA42E-7BFD-4516-9137-7DAACA6BD0FD}" destId="{30B8FD21-3330-4D1E-992E-E856760B0BE3}" srcOrd="4" destOrd="0" presId="urn:microsoft.com/office/officeart/2008/layout/LinedList"/>
    <dgm:cxn modelId="{ABFF259E-6BE1-4794-A065-5CA514C1766C}" type="presParOf" srcId="{FB4BA42E-7BFD-4516-9137-7DAACA6BD0FD}" destId="{E84F54A0-A233-4E2B-96C6-89DB41692F96}" srcOrd="5" destOrd="0" presId="urn:microsoft.com/office/officeart/2008/layout/LinedList"/>
    <dgm:cxn modelId="{9AACD368-8D74-4934-93CA-1733E637B42C}" type="presParOf" srcId="{E84F54A0-A233-4E2B-96C6-89DB41692F96}" destId="{5571B481-6641-494A-B383-8FAA2EDEFA96}" srcOrd="0" destOrd="0" presId="urn:microsoft.com/office/officeart/2008/layout/LinedList"/>
    <dgm:cxn modelId="{FF53C53B-4856-416D-9906-2F8766A56F62}" type="presParOf" srcId="{E84F54A0-A233-4E2B-96C6-89DB41692F96}" destId="{98A4E62A-1F28-420F-945D-B5D2567637DE}" srcOrd="1" destOrd="0" presId="urn:microsoft.com/office/officeart/2008/layout/LinedList"/>
    <dgm:cxn modelId="{DAE3282E-F66C-482A-8C21-B2D6E010AD3B}" type="presParOf" srcId="{FB4BA42E-7BFD-4516-9137-7DAACA6BD0FD}" destId="{B78DAEFF-B821-4FE1-AFDE-0C59D2E50132}" srcOrd="6" destOrd="0" presId="urn:microsoft.com/office/officeart/2008/layout/LinedList"/>
    <dgm:cxn modelId="{6820B1EF-B36D-4614-A3F0-7EF1056BA8A9}" type="presParOf" srcId="{FB4BA42E-7BFD-4516-9137-7DAACA6BD0FD}" destId="{EC493F48-3FC4-4CF4-AB2D-77FE5EEDE23E}" srcOrd="7" destOrd="0" presId="urn:microsoft.com/office/officeart/2008/layout/LinedList"/>
    <dgm:cxn modelId="{F4B6FCF6-36FD-46FF-8540-7725AADDA233}" type="presParOf" srcId="{EC493F48-3FC4-4CF4-AB2D-77FE5EEDE23E}" destId="{45B6291A-5F16-4D6A-92D2-1F39E846A794}" srcOrd="0" destOrd="0" presId="urn:microsoft.com/office/officeart/2008/layout/LinedList"/>
    <dgm:cxn modelId="{E8B8322A-C534-4C15-98B6-57E6A8B0EF70}" type="presParOf" srcId="{EC493F48-3FC4-4CF4-AB2D-77FE5EEDE23E}" destId="{29797F98-5686-4AA3-81F8-63A3751FF866}" srcOrd="1" destOrd="0" presId="urn:microsoft.com/office/officeart/2008/layout/LinedList"/>
    <dgm:cxn modelId="{7C96F5F7-1FAD-8A47-87C9-2E98883CC794}" type="presParOf" srcId="{FB4BA42E-7BFD-4516-9137-7DAACA6BD0FD}" destId="{E121DA92-2052-C948-9F5A-0ACBFC6F87B2}" srcOrd="8" destOrd="0" presId="urn:microsoft.com/office/officeart/2008/layout/LinedList"/>
    <dgm:cxn modelId="{11F781D0-77DA-EF4C-B20F-C4F872C197C0}" type="presParOf" srcId="{FB4BA42E-7BFD-4516-9137-7DAACA6BD0FD}" destId="{F64722FA-91B6-674D-BD1C-C6566DE9E8C7}" srcOrd="9" destOrd="0" presId="urn:microsoft.com/office/officeart/2008/layout/LinedList"/>
    <dgm:cxn modelId="{A06EB4B0-49BC-6342-9FAF-07545071296A}" type="presParOf" srcId="{F64722FA-91B6-674D-BD1C-C6566DE9E8C7}" destId="{B4B3AA44-59E2-C240-9462-4F1F96162AC9}" srcOrd="0" destOrd="0" presId="urn:microsoft.com/office/officeart/2008/layout/LinedList"/>
    <dgm:cxn modelId="{65311762-5809-EA44-A72C-1B9DF48CA1CE}" type="presParOf" srcId="{F64722FA-91B6-674D-BD1C-C6566DE9E8C7}" destId="{07BCAEE7-08E4-2A48-8807-DD5752CAFA62}" srcOrd="1" destOrd="0" presId="urn:microsoft.com/office/officeart/2008/layout/LinedList"/>
    <dgm:cxn modelId="{BBD73B16-7C20-6C41-8816-D477A021B74B}" type="presParOf" srcId="{FB4BA42E-7BFD-4516-9137-7DAACA6BD0FD}" destId="{9CEF194D-569E-824E-B70A-F5CAA3E0C706}" srcOrd="10" destOrd="0" presId="urn:microsoft.com/office/officeart/2008/layout/LinedList"/>
    <dgm:cxn modelId="{4099FC90-37E6-1B49-A66C-638C552E5E62}" type="presParOf" srcId="{FB4BA42E-7BFD-4516-9137-7DAACA6BD0FD}" destId="{5B83BE5D-65FA-AD48-8451-EE54FF6CFE8A}" srcOrd="11" destOrd="0" presId="urn:microsoft.com/office/officeart/2008/layout/LinedList"/>
    <dgm:cxn modelId="{6A668EF4-F994-1044-8BE8-D1F51A9B7BF4}" type="presParOf" srcId="{5B83BE5D-65FA-AD48-8451-EE54FF6CFE8A}" destId="{80BEBBFF-7F99-B84A-984E-7F8ABDBA851B}" srcOrd="0" destOrd="0" presId="urn:microsoft.com/office/officeart/2008/layout/LinedList"/>
    <dgm:cxn modelId="{4D2F8E8E-6AFF-DD4E-AE73-5275A902DFB0}" type="presParOf" srcId="{5B83BE5D-65FA-AD48-8451-EE54FF6CFE8A}" destId="{9AFFBF8E-5D5E-CB44-B422-E77040B655AB}" srcOrd="1" destOrd="0" presId="urn:microsoft.com/office/officeart/2008/layout/LinedList"/>
    <dgm:cxn modelId="{E34E35F1-450F-7F41-9AC8-ACEB5DC9508C}" type="presParOf" srcId="{FB4BA42E-7BFD-4516-9137-7DAACA6BD0FD}" destId="{785D7293-E13E-F74C-B445-6C6375D9FBF7}" srcOrd="12" destOrd="0" presId="urn:microsoft.com/office/officeart/2008/layout/LinedList"/>
    <dgm:cxn modelId="{FBCE9C32-4021-9246-A510-ADAF61AC462D}" type="presParOf" srcId="{FB4BA42E-7BFD-4516-9137-7DAACA6BD0FD}" destId="{1DABADB9-1650-B24D-9902-29EBD5D8116E}" srcOrd="13" destOrd="0" presId="urn:microsoft.com/office/officeart/2008/layout/LinedList"/>
    <dgm:cxn modelId="{D42195A8-9FB3-9F45-9075-74B31873E1B9}" type="presParOf" srcId="{1DABADB9-1650-B24D-9902-29EBD5D8116E}" destId="{3B010E36-0A98-5745-82DD-DB3FC1F312E3}" srcOrd="0" destOrd="0" presId="urn:microsoft.com/office/officeart/2008/layout/LinedList"/>
    <dgm:cxn modelId="{6D643EEE-A1A6-2B45-B882-351ECFA8625A}" type="presParOf" srcId="{1DABADB9-1650-B24D-9902-29EBD5D8116E}" destId="{10B39C0F-B763-E344-9D22-0DDD95C5BC8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F2ED53-658C-4B0A-9991-4113D709E8F6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0F25A-2FFC-4896-A2FA-108BCE743E82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7DB526-397B-4951-8EDD-4F5B9575ABD2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We need large scale data to avoid being anecdotical</a:t>
          </a:r>
        </a:p>
      </dsp:txBody>
      <dsp:txXfrm>
        <a:off x="1816103" y="671"/>
        <a:ext cx="4447536" cy="1572384"/>
      </dsp:txXfrm>
    </dsp:sp>
    <dsp:sp modelId="{BB375EBD-8EBC-4CC7-9DB1-EAC9FF8F85D1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0EA65-630C-4C4E-9D27-07EDF43B306E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DD4049-757D-44AC-A967-BA8FA268A1D3}">
      <dsp:nvSpPr>
        <dsp:cNvPr id="0" name=""/>
        <dsp:cNvSpPr/>
      </dsp:nvSpPr>
      <dsp:spPr>
        <a:xfrm>
          <a:off x="1816103" y="1966151"/>
          <a:ext cx="2818638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Interviews? –&gt; E.g. </a:t>
          </a:r>
          <a:r>
            <a:rPr lang="en-US" sz="2500" kern="1200" dirty="0" err="1"/>
            <a:t>Laurajane</a:t>
          </a:r>
          <a:r>
            <a:rPr lang="en-US" sz="2500" kern="1200" dirty="0"/>
            <a:t> Smith</a:t>
          </a:r>
        </a:p>
      </dsp:txBody>
      <dsp:txXfrm>
        <a:off x="1816103" y="1966151"/>
        <a:ext cx="2818638" cy="1572384"/>
      </dsp:txXfrm>
    </dsp:sp>
    <dsp:sp modelId="{2C1EE22E-C937-4B1F-8AF4-FAA98A408042}">
      <dsp:nvSpPr>
        <dsp:cNvPr id="0" name=""/>
        <dsp:cNvSpPr/>
      </dsp:nvSpPr>
      <dsp:spPr>
        <a:xfrm>
          <a:off x="4634741" y="1966151"/>
          <a:ext cx="1628898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Effective, but time and resource consuming</a:t>
          </a:r>
        </a:p>
      </dsp:txBody>
      <dsp:txXfrm>
        <a:off x="4634741" y="1966151"/>
        <a:ext cx="1628898" cy="1572384"/>
      </dsp:txXfrm>
    </dsp:sp>
    <dsp:sp modelId="{E45EA2AE-18EA-4202-AE21-57A507B6D3DB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0CFC2-B080-4C50-9BB3-C4EF3E59E32A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ABBB31-9D9E-45FA-99D0-2699455DBB2E}">
      <dsp:nvSpPr>
        <dsp:cNvPr id="0" name=""/>
        <dsp:cNvSpPr/>
      </dsp:nvSpPr>
      <dsp:spPr>
        <a:xfrm>
          <a:off x="1816103" y="3931632"/>
          <a:ext cx="2818638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Interrogate already existing data: </a:t>
          </a:r>
        </a:p>
      </dsp:txBody>
      <dsp:txXfrm>
        <a:off x="1816103" y="3931632"/>
        <a:ext cx="2818638" cy="1572384"/>
      </dsp:txXfrm>
    </dsp:sp>
    <dsp:sp modelId="{6263A22F-98AB-4666-9489-7BB738669349}">
      <dsp:nvSpPr>
        <dsp:cNvPr id="0" name=""/>
        <dsp:cNvSpPr/>
      </dsp:nvSpPr>
      <dsp:spPr>
        <a:xfrm>
          <a:off x="4634741" y="3931632"/>
          <a:ext cx="1628898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Webscraping</a:t>
          </a:r>
        </a:p>
      </dsp:txBody>
      <dsp:txXfrm>
        <a:off x="4634741" y="3931632"/>
        <a:ext cx="1628898" cy="1572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5A577-2D48-864D-8973-44E7B7D50064}">
      <dsp:nvSpPr>
        <dsp:cNvPr id="0" name=""/>
        <dsp:cNvSpPr/>
      </dsp:nvSpPr>
      <dsp:spPr>
        <a:xfrm>
          <a:off x="4698881" y="2374469"/>
          <a:ext cx="974775" cy="463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137"/>
              </a:lnTo>
              <a:lnTo>
                <a:pt x="974775" y="316137"/>
              </a:lnTo>
              <a:lnTo>
                <a:pt x="974775" y="463904"/>
              </a:lnTo>
            </a:path>
          </a:pathLst>
        </a:custGeom>
        <a:noFill/>
        <a:ln w="1397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3FF3BC-B271-E64B-B7F7-FA56A1C43715}">
      <dsp:nvSpPr>
        <dsp:cNvPr id="0" name=""/>
        <dsp:cNvSpPr/>
      </dsp:nvSpPr>
      <dsp:spPr>
        <a:xfrm>
          <a:off x="3724105" y="3851254"/>
          <a:ext cx="1949551" cy="463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137"/>
              </a:lnTo>
              <a:lnTo>
                <a:pt x="1949551" y="316137"/>
              </a:lnTo>
              <a:lnTo>
                <a:pt x="1949551" y="463904"/>
              </a:lnTo>
            </a:path>
          </a:pathLst>
        </a:custGeom>
        <a:noFill/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92A01C-2947-9144-A6DC-C589D81CF9C5}">
      <dsp:nvSpPr>
        <dsp:cNvPr id="0" name=""/>
        <dsp:cNvSpPr/>
      </dsp:nvSpPr>
      <dsp:spPr>
        <a:xfrm>
          <a:off x="3678385" y="3851254"/>
          <a:ext cx="91440" cy="4639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3904"/>
              </a:lnTo>
            </a:path>
          </a:pathLst>
        </a:custGeom>
        <a:noFill/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9928A-807A-EB4E-89D9-9B33BDF1F85F}">
      <dsp:nvSpPr>
        <dsp:cNvPr id="0" name=""/>
        <dsp:cNvSpPr/>
      </dsp:nvSpPr>
      <dsp:spPr>
        <a:xfrm>
          <a:off x="1774553" y="3851254"/>
          <a:ext cx="1949551" cy="463904"/>
        </a:xfrm>
        <a:custGeom>
          <a:avLst/>
          <a:gdLst/>
          <a:ahLst/>
          <a:cxnLst/>
          <a:rect l="0" t="0" r="0" b="0"/>
          <a:pathLst>
            <a:path>
              <a:moveTo>
                <a:pt x="1949551" y="0"/>
              </a:moveTo>
              <a:lnTo>
                <a:pt x="1949551" y="316137"/>
              </a:lnTo>
              <a:lnTo>
                <a:pt x="0" y="316137"/>
              </a:lnTo>
              <a:lnTo>
                <a:pt x="0" y="463904"/>
              </a:lnTo>
            </a:path>
          </a:pathLst>
        </a:custGeom>
        <a:noFill/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59A609-1810-7845-8C7E-DA65A7135FCD}">
      <dsp:nvSpPr>
        <dsp:cNvPr id="0" name=""/>
        <dsp:cNvSpPr/>
      </dsp:nvSpPr>
      <dsp:spPr>
        <a:xfrm>
          <a:off x="3724105" y="2374469"/>
          <a:ext cx="974775" cy="463904"/>
        </a:xfrm>
        <a:custGeom>
          <a:avLst/>
          <a:gdLst/>
          <a:ahLst/>
          <a:cxnLst/>
          <a:rect l="0" t="0" r="0" b="0"/>
          <a:pathLst>
            <a:path>
              <a:moveTo>
                <a:pt x="974775" y="0"/>
              </a:moveTo>
              <a:lnTo>
                <a:pt x="974775" y="316137"/>
              </a:lnTo>
              <a:lnTo>
                <a:pt x="0" y="316137"/>
              </a:lnTo>
              <a:lnTo>
                <a:pt x="0" y="463904"/>
              </a:lnTo>
            </a:path>
          </a:pathLst>
        </a:custGeom>
        <a:noFill/>
        <a:ln w="1397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523E28-F970-2947-AE53-FA72575CD6E1}">
      <dsp:nvSpPr>
        <dsp:cNvPr id="0" name=""/>
        <dsp:cNvSpPr/>
      </dsp:nvSpPr>
      <dsp:spPr>
        <a:xfrm>
          <a:off x="2234" y="1361588"/>
          <a:ext cx="1595087" cy="1012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29DF5-9D95-424E-A20C-3908529993B5}">
      <dsp:nvSpPr>
        <dsp:cNvPr id="0" name=""/>
        <dsp:cNvSpPr/>
      </dsp:nvSpPr>
      <dsp:spPr>
        <a:xfrm>
          <a:off x="179465" y="1529958"/>
          <a:ext cx="1595087" cy="10128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 Collected Reviews from TripAdvisor– ~5000 reviews</a:t>
          </a:r>
        </a:p>
      </dsp:txBody>
      <dsp:txXfrm>
        <a:off x="209131" y="1559624"/>
        <a:ext cx="1535755" cy="953548"/>
      </dsp:txXfrm>
    </dsp:sp>
    <dsp:sp modelId="{AF13C702-E835-7F48-9422-2D93A0E53F40}">
      <dsp:nvSpPr>
        <dsp:cNvPr id="0" name=""/>
        <dsp:cNvSpPr/>
      </dsp:nvSpPr>
      <dsp:spPr>
        <a:xfrm>
          <a:off x="1951785" y="1361588"/>
          <a:ext cx="1595087" cy="1012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3045E4-98E9-314C-903B-E8F29B6EF7A5}">
      <dsp:nvSpPr>
        <dsp:cNvPr id="0" name=""/>
        <dsp:cNvSpPr/>
      </dsp:nvSpPr>
      <dsp:spPr>
        <a:xfrm>
          <a:off x="2129017" y="1529958"/>
          <a:ext cx="1595087" cy="10128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2. </a:t>
          </a:r>
          <a:r>
            <a:rPr lang="en-US" sz="1200" kern="1200" dirty="0" err="1"/>
            <a:t>Analysed</a:t>
          </a:r>
          <a:r>
            <a:rPr lang="en-US" sz="1200" kern="1200" dirty="0"/>
            <a:t> the exhibition and the  curation techniques (Rose 2014)</a:t>
          </a:r>
        </a:p>
      </dsp:txBody>
      <dsp:txXfrm>
        <a:off x="2158683" y="1559624"/>
        <a:ext cx="1535755" cy="953548"/>
      </dsp:txXfrm>
    </dsp:sp>
    <dsp:sp modelId="{657962E1-6D06-8D46-9F41-ABD1133CE569}">
      <dsp:nvSpPr>
        <dsp:cNvPr id="0" name=""/>
        <dsp:cNvSpPr/>
      </dsp:nvSpPr>
      <dsp:spPr>
        <a:xfrm>
          <a:off x="3901337" y="1361588"/>
          <a:ext cx="1595087" cy="1012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C5EB9-F433-2044-8C0E-EC3E20088E5C}">
      <dsp:nvSpPr>
        <dsp:cNvPr id="0" name=""/>
        <dsp:cNvSpPr/>
      </dsp:nvSpPr>
      <dsp:spPr>
        <a:xfrm>
          <a:off x="4078569" y="1529958"/>
          <a:ext cx="1595087" cy="10128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3. </a:t>
          </a:r>
          <a:r>
            <a:rPr lang="en-US" sz="1200" kern="1200" dirty="0" err="1"/>
            <a:t>Analysed</a:t>
          </a:r>
          <a:r>
            <a:rPr lang="en-US" sz="1200" kern="1200" dirty="0"/>
            <a:t> the reviews:</a:t>
          </a:r>
        </a:p>
      </dsp:txBody>
      <dsp:txXfrm>
        <a:off x="4108235" y="1559624"/>
        <a:ext cx="1535755" cy="953548"/>
      </dsp:txXfrm>
    </dsp:sp>
    <dsp:sp modelId="{E91BA59F-588B-4D48-B538-642FD8F6AA57}">
      <dsp:nvSpPr>
        <dsp:cNvPr id="0" name=""/>
        <dsp:cNvSpPr/>
      </dsp:nvSpPr>
      <dsp:spPr>
        <a:xfrm>
          <a:off x="2926561" y="2838373"/>
          <a:ext cx="1595087" cy="1012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D73F7-422B-104F-AC51-1E9C20ACAF65}">
      <dsp:nvSpPr>
        <dsp:cNvPr id="0" name=""/>
        <dsp:cNvSpPr/>
      </dsp:nvSpPr>
      <dsp:spPr>
        <a:xfrm>
          <a:off x="3103793" y="3006744"/>
          <a:ext cx="1595087" cy="10128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Distant reading:</a:t>
          </a:r>
        </a:p>
      </dsp:txBody>
      <dsp:txXfrm>
        <a:off x="3133459" y="3036410"/>
        <a:ext cx="1535755" cy="953548"/>
      </dsp:txXfrm>
    </dsp:sp>
    <dsp:sp modelId="{05824319-45D9-9542-93AA-B3D99359087E}">
      <dsp:nvSpPr>
        <dsp:cNvPr id="0" name=""/>
        <dsp:cNvSpPr/>
      </dsp:nvSpPr>
      <dsp:spPr>
        <a:xfrm>
          <a:off x="977009" y="4315159"/>
          <a:ext cx="1595087" cy="1012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72136-9525-2141-8D00-CEA69E64518C}">
      <dsp:nvSpPr>
        <dsp:cNvPr id="0" name=""/>
        <dsp:cNvSpPr/>
      </dsp:nvSpPr>
      <dsp:spPr>
        <a:xfrm>
          <a:off x="1154241" y="4483529"/>
          <a:ext cx="1595087" cy="10128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Topic Modelling</a:t>
          </a:r>
        </a:p>
      </dsp:txBody>
      <dsp:txXfrm>
        <a:off x="1183907" y="4513195"/>
        <a:ext cx="1535755" cy="953548"/>
      </dsp:txXfrm>
    </dsp:sp>
    <dsp:sp modelId="{3A01EB8E-C108-8344-B4CD-A24981E268EC}">
      <dsp:nvSpPr>
        <dsp:cNvPr id="0" name=""/>
        <dsp:cNvSpPr/>
      </dsp:nvSpPr>
      <dsp:spPr>
        <a:xfrm>
          <a:off x="2926561" y="4315159"/>
          <a:ext cx="1595087" cy="1012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C999E-9A1C-084F-AD75-A222228A6B31}">
      <dsp:nvSpPr>
        <dsp:cNvPr id="0" name=""/>
        <dsp:cNvSpPr/>
      </dsp:nvSpPr>
      <dsp:spPr>
        <a:xfrm>
          <a:off x="3103793" y="4483529"/>
          <a:ext cx="1595087" cy="1012880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Emotion detection</a:t>
          </a:r>
        </a:p>
      </dsp:txBody>
      <dsp:txXfrm>
        <a:off x="3133459" y="4513195"/>
        <a:ext cx="1535755" cy="953548"/>
      </dsp:txXfrm>
    </dsp:sp>
    <dsp:sp modelId="{7EF7B487-40FD-004D-9BAA-D79F062FE154}">
      <dsp:nvSpPr>
        <dsp:cNvPr id="0" name=""/>
        <dsp:cNvSpPr/>
      </dsp:nvSpPr>
      <dsp:spPr>
        <a:xfrm>
          <a:off x="4876113" y="4315159"/>
          <a:ext cx="1595087" cy="1012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97ED0-F724-2C42-B7C1-B152C9699E2A}">
      <dsp:nvSpPr>
        <dsp:cNvPr id="0" name=""/>
        <dsp:cNvSpPr/>
      </dsp:nvSpPr>
      <dsp:spPr>
        <a:xfrm>
          <a:off x="5053345" y="4483529"/>
          <a:ext cx="1595087" cy="10128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Machine Learning classification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(proposed)</a:t>
          </a:r>
        </a:p>
      </dsp:txBody>
      <dsp:txXfrm>
        <a:off x="5083011" y="4513195"/>
        <a:ext cx="1535755" cy="953548"/>
      </dsp:txXfrm>
    </dsp:sp>
    <dsp:sp modelId="{E6D4360B-300D-BF40-92E8-28EB5C5991ED}">
      <dsp:nvSpPr>
        <dsp:cNvPr id="0" name=""/>
        <dsp:cNvSpPr/>
      </dsp:nvSpPr>
      <dsp:spPr>
        <a:xfrm>
          <a:off x="4876113" y="2838373"/>
          <a:ext cx="1595087" cy="1012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AF4E93-DCD9-D048-B1C3-F38FAE880A9C}">
      <dsp:nvSpPr>
        <dsp:cNvPr id="0" name=""/>
        <dsp:cNvSpPr/>
      </dsp:nvSpPr>
      <dsp:spPr>
        <a:xfrm>
          <a:off x="5053345" y="3006744"/>
          <a:ext cx="1595087" cy="10128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Close reading</a:t>
          </a:r>
        </a:p>
      </dsp:txBody>
      <dsp:txXfrm>
        <a:off x="5083011" y="3036410"/>
        <a:ext cx="1535755" cy="953548"/>
      </dsp:txXfrm>
    </dsp:sp>
    <dsp:sp modelId="{FC7F161F-B203-BD4B-8700-5A62CA5FCAD5}">
      <dsp:nvSpPr>
        <dsp:cNvPr id="0" name=""/>
        <dsp:cNvSpPr/>
      </dsp:nvSpPr>
      <dsp:spPr>
        <a:xfrm>
          <a:off x="5850889" y="1361588"/>
          <a:ext cx="1595087" cy="1012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BAF69B-38DC-3E4A-94D8-627B006A1347}">
      <dsp:nvSpPr>
        <dsp:cNvPr id="0" name=""/>
        <dsp:cNvSpPr/>
      </dsp:nvSpPr>
      <dsp:spPr>
        <a:xfrm>
          <a:off x="6028121" y="1529958"/>
          <a:ext cx="1595087" cy="10128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4. Overlapped the results</a:t>
          </a:r>
        </a:p>
      </dsp:txBody>
      <dsp:txXfrm>
        <a:off x="6057787" y="1559624"/>
        <a:ext cx="1535755" cy="9535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24F87-B282-9C4E-B49C-60BE961EF30B}">
      <dsp:nvSpPr>
        <dsp:cNvPr id="0" name=""/>
        <dsp:cNvSpPr/>
      </dsp:nvSpPr>
      <dsp:spPr>
        <a:xfrm>
          <a:off x="0" y="383004"/>
          <a:ext cx="5181600" cy="1154789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Uses material culture, human remains, excavation photos, audio-visuals, and storytelling to demonstrate</a:t>
          </a:r>
        </a:p>
      </dsp:txBody>
      <dsp:txXfrm>
        <a:off x="56372" y="439376"/>
        <a:ext cx="5068856" cy="1042045"/>
      </dsp:txXfrm>
    </dsp:sp>
    <dsp:sp modelId="{69C201DC-A4F5-704D-A61E-9318A5C1F595}">
      <dsp:nvSpPr>
        <dsp:cNvPr id="0" name=""/>
        <dsp:cNvSpPr/>
      </dsp:nvSpPr>
      <dsp:spPr>
        <a:xfrm>
          <a:off x="0" y="1598274"/>
          <a:ext cx="5181600" cy="1154789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-&gt; “that acts of violence and war are recurrent, destructive phenomena through the ages”</a:t>
          </a:r>
        </a:p>
      </dsp:txBody>
      <dsp:txXfrm>
        <a:off x="56372" y="1654646"/>
        <a:ext cx="5068856" cy="1042045"/>
      </dsp:txXfrm>
    </dsp:sp>
    <dsp:sp modelId="{7BA21E64-FE7C-7F4D-BCAA-30FE8EEAB105}">
      <dsp:nvSpPr>
        <dsp:cNvPr id="0" name=""/>
        <dsp:cNvSpPr/>
      </dsp:nvSpPr>
      <dsp:spPr>
        <a:xfrm>
          <a:off x="0" y="2813544"/>
          <a:ext cx="5181600" cy="1154789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Intentionally aiming for “hot interpretation”</a:t>
          </a:r>
        </a:p>
      </dsp:txBody>
      <dsp:txXfrm>
        <a:off x="56372" y="2869916"/>
        <a:ext cx="5068856" cy="10420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2DF21-41DF-4B81-9078-304CEAB0462A}">
      <dsp:nvSpPr>
        <dsp:cNvPr id="0" name=""/>
        <dsp:cNvSpPr/>
      </dsp:nvSpPr>
      <dsp:spPr>
        <a:xfrm>
          <a:off x="0" y="0"/>
          <a:ext cx="599013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A3F16-4C4F-4A2F-8AE3-9BAE2CFE9FF7}">
      <dsp:nvSpPr>
        <dsp:cNvPr id="0" name=""/>
        <dsp:cNvSpPr/>
      </dsp:nvSpPr>
      <dsp:spPr>
        <a:xfrm>
          <a:off x="0" y="0"/>
          <a:ext cx="5990135" cy="1315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Tautology: the method is reliable, but not valid --&gt; it finds what it searches for, but that does not represent the reality</a:t>
          </a:r>
        </a:p>
      </dsp:txBody>
      <dsp:txXfrm>
        <a:off x="0" y="0"/>
        <a:ext cx="5990135" cy="1315513"/>
      </dsp:txXfrm>
    </dsp:sp>
    <dsp:sp modelId="{251A91A5-419A-437D-AB99-2150FD271695}">
      <dsp:nvSpPr>
        <dsp:cNvPr id="0" name=""/>
        <dsp:cNvSpPr/>
      </dsp:nvSpPr>
      <dsp:spPr>
        <a:xfrm>
          <a:off x="0" y="1315513"/>
          <a:ext cx="5990135" cy="0"/>
        </a:xfrm>
        <a:prstGeom prst="line">
          <a:avLst/>
        </a:prstGeom>
        <a:solidFill>
          <a:schemeClr val="accent2">
            <a:hueOff val="-2474889"/>
            <a:satOff val="807"/>
            <a:lumOff val="-719"/>
            <a:alphaOff val="0"/>
          </a:schemeClr>
        </a:solidFill>
        <a:ln w="13970" cap="flat" cmpd="sng" algn="ctr">
          <a:solidFill>
            <a:schemeClr val="accent2">
              <a:hueOff val="-2474889"/>
              <a:satOff val="807"/>
              <a:lumOff val="-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9EF29-97F4-4932-B1EF-C502625DF25F}">
      <dsp:nvSpPr>
        <dsp:cNvPr id="0" name=""/>
        <dsp:cNvSpPr/>
      </dsp:nvSpPr>
      <dsp:spPr>
        <a:xfrm>
          <a:off x="0" y="1315513"/>
          <a:ext cx="5990135" cy="1315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Crowdsourced emotion labels might not be the best option when exploring a niche subject as the lack of expertise and specialisation tends to increase the uncertainty of the annotations (see Kocsis - Ogden 2023).  --&gt; volunteers did not follow the theory closely, contradictions</a:t>
          </a:r>
        </a:p>
      </dsp:txBody>
      <dsp:txXfrm>
        <a:off x="0" y="1315513"/>
        <a:ext cx="5990135" cy="1315513"/>
      </dsp:txXfrm>
    </dsp:sp>
    <dsp:sp modelId="{32B143C3-C875-4338-815C-822172EEA392}">
      <dsp:nvSpPr>
        <dsp:cNvPr id="0" name=""/>
        <dsp:cNvSpPr/>
      </dsp:nvSpPr>
      <dsp:spPr>
        <a:xfrm>
          <a:off x="0" y="2631026"/>
          <a:ext cx="5990135" cy="0"/>
        </a:xfrm>
        <a:prstGeom prst="line">
          <a:avLst/>
        </a:prstGeom>
        <a:solidFill>
          <a:schemeClr val="accent2">
            <a:hueOff val="-4949778"/>
            <a:satOff val="1615"/>
            <a:lumOff val="-1438"/>
            <a:alphaOff val="0"/>
          </a:schemeClr>
        </a:solidFill>
        <a:ln w="13970" cap="flat" cmpd="sng" algn="ctr">
          <a:solidFill>
            <a:schemeClr val="accent2">
              <a:hueOff val="-4949778"/>
              <a:satOff val="1615"/>
              <a:lumOff val="-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F83DB-1DEA-46E8-ACA7-449BDAE2203A}">
      <dsp:nvSpPr>
        <dsp:cNvPr id="0" name=""/>
        <dsp:cNvSpPr/>
      </dsp:nvSpPr>
      <dsp:spPr>
        <a:xfrm>
          <a:off x="0" y="2631026"/>
          <a:ext cx="5990135" cy="1315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Similarly, the categories of emotions in the Plutchik wheel do not translate to the dimensions of emotions of the heritage experience, which indicates the need for a specialised taxonomy for heritage studies (e.g. black =/= sadness, and the dyads don’t correspond to the real emotions felt at sites)</a:t>
          </a:r>
        </a:p>
      </dsp:txBody>
      <dsp:txXfrm>
        <a:off x="0" y="2631026"/>
        <a:ext cx="5990135" cy="1315513"/>
      </dsp:txXfrm>
    </dsp:sp>
    <dsp:sp modelId="{CA24A439-E3DC-424D-B7E1-E50CC6C134DD}">
      <dsp:nvSpPr>
        <dsp:cNvPr id="0" name=""/>
        <dsp:cNvSpPr/>
      </dsp:nvSpPr>
      <dsp:spPr>
        <a:xfrm>
          <a:off x="0" y="3946540"/>
          <a:ext cx="5990135" cy="0"/>
        </a:xfrm>
        <a:prstGeom prst="line">
          <a:avLst/>
        </a:prstGeom>
        <a:solidFill>
          <a:schemeClr val="accent2">
            <a:hueOff val="-7424668"/>
            <a:satOff val="2422"/>
            <a:lumOff val="-2157"/>
            <a:alphaOff val="0"/>
          </a:schemeClr>
        </a:solidFill>
        <a:ln w="13970" cap="flat" cmpd="sng" algn="ctr">
          <a:solidFill>
            <a:schemeClr val="accent2">
              <a:hueOff val="-7424668"/>
              <a:satOff val="2422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158795-BF82-495E-B1C6-E48C9D2B50E2}">
      <dsp:nvSpPr>
        <dsp:cNvPr id="0" name=""/>
        <dsp:cNvSpPr/>
      </dsp:nvSpPr>
      <dsp:spPr>
        <a:xfrm>
          <a:off x="0" y="3946540"/>
          <a:ext cx="5990135" cy="1315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As heritage affect seems to be a fluid composite of various emotions, sensations, and reflections, rigidly structured approaches might not bring valid results even with revised lexicons</a:t>
          </a:r>
        </a:p>
      </dsp:txBody>
      <dsp:txXfrm>
        <a:off x="0" y="3946540"/>
        <a:ext cx="5990135" cy="13155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FC7B5-3733-4C02-BFA3-B276D84C955C}">
      <dsp:nvSpPr>
        <dsp:cNvPr id="0" name=""/>
        <dsp:cNvSpPr/>
      </dsp:nvSpPr>
      <dsp:spPr>
        <a:xfrm>
          <a:off x="0" y="642"/>
          <a:ext cx="599013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C3819C-39C6-4DD1-8F2F-0EF8E42E75BA}">
      <dsp:nvSpPr>
        <dsp:cNvPr id="0" name=""/>
        <dsp:cNvSpPr/>
      </dsp:nvSpPr>
      <dsp:spPr>
        <a:xfrm>
          <a:off x="0" y="642"/>
          <a:ext cx="5990135" cy="751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Revising heritage theory: you can feel for the medieval tragedies if exhibited well</a:t>
          </a:r>
        </a:p>
      </dsp:txBody>
      <dsp:txXfrm>
        <a:off x="0" y="642"/>
        <a:ext cx="5990135" cy="751538"/>
      </dsp:txXfrm>
    </dsp:sp>
    <dsp:sp modelId="{E6902AE9-887D-4491-82AB-5B3C5EE78301}">
      <dsp:nvSpPr>
        <dsp:cNvPr id="0" name=""/>
        <dsp:cNvSpPr/>
      </dsp:nvSpPr>
      <dsp:spPr>
        <a:xfrm>
          <a:off x="0" y="752180"/>
          <a:ext cx="5990135" cy="0"/>
        </a:xfrm>
        <a:prstGeom prst="line">
          <a:avLst/>
        </a:prstGeom>
        <a:solidFill>
          <a:schemeClr val="accent2">
            <a:hueOff val="-1237445"/>
            <a:satOff val="404"/>
            <a:lumOff val="-360"/>
            <a:alphaOff val="0"/>
          </a:schemeClr>
        </a:solidFill>
        <a:ln w="13970" cap="flat" cmpd="sng" algn="ctr">
          <a:solidFill>
            <a:schemeClr val="accent2">
              <a:hueOff val="-1237445"/>
              <a:satOff val="404"/>
              <a:lumOff val="-3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1903E6-C9C5-4077-9EC9-D5B44A409779}">
      <dsp:nvSpPr>
        <dsp:cNvPr id="0" name=""/>
        <dsp:cNvSpPr/>
      </dsp:nvSpPr>
      <dsp:spPr>
        <a:xfrm>
          <a:off x="0" y="752180"/>
          <a:ext cx="5990135" cy="751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Extant data, such as Trip Advisor, can replace interview data, so thumbs up for web scraping</a:t>
          </a:r>
        </a:p>
      </dsp:txBody>
      <dsp:txXfrm>
        <a:off x="0" y="752180"/>
        <a:ext cx="5990135" cy="751538"/>
      </dsp:txXfrm>
    </dsp:sp>
    <dsp:sp modelId="{30B8FD21-3330-4D1E-992E-E856760B0BE3}">
      <dsp:nvSpPr>
        <dsp:cNvPr id="0" name=""/>
        <dsp:cNvSpPr/>
      </dsp:nvSpPr>
      <dsp:spPr>
        <a:xfrm>
          <a:off x="0" y="1503719"/>
          <a:ext cx="5990135" cy="0"/>
        </a:xfrm>
        <a:prstGeom prst="line">
          <a:avLst/>
        </a:prstGeom>
        <a:solidFill>
          <a:schemeClr val="accent2">
            <a:hueOff val="-2474889"/>
            <a:satOff val="807"/>
            <a:lumOff val="-719"/>
            <a:alphaOff val="0"/>
          </a:schemeClr>
        </a:solidFill>
        <a:ln w="13970" cap="flat" cmpd="sng" algn="ctr">
          <a:solidFill>
            <a:schemeClr val="accent2">
              <a:hueOff val="-2474889"/>
              <a:satOff val="807"/>
              <a:lumOff val="-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1B481-6641-494A-B383-8FAA2EDEFA96}">
      <dsp:nvSpPr>
        <dsp:cNvPr id="0" name=""/>
        <dsp:cNvSpPr/>
      </dsp:nvSpPr>
      <dsp:spPr>
        <a:xfrm>
          <a:off x="0" y="1503719"/>
          <a:ext cx="5990135" cy="751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For affect detection, go with close reading for now</a:t>
          </a:r>
        </a:p>
      </dsp:txBody>
      <dsp:txXfrm>
        <a:off x="0" y="1503719"/>
        <a:ext cx="5990135" cy="751538"/>
      </dsp:txXfrm>
    </dsp:sp>
    <dsp:sp modelId="{B78DAEFF-B821-4FE1-AFDE-0C59D2E50132}">
      <dsp:nvSpPr>
        <dsp:cNvPr id="0" name=""/>
        <dsp:cNvSpPr/>
      </dsp:nvSpPr>
      <dsp:spPr>
        <a:xfrm>
          <a:off x="0" y="2255257"/>
          <a:ext cx="5990135" cy="0"/>
        </a:xfrm>
        <a:prstGeom prst="line">
          <a:avLst/>
        </a:prstGeom>
        <a:solidFill>
          <a:schemeClr val="accent2">
            <a:hueOff val="-3712334"/>
            <a:satOff val="1211"/>
            <a:lumOff val="-1079"/>
            <a:alphaOff val="0"/>
          </a:schemeClr>
        </a:solidFill>
        <a:ln w="13970" cap="flat" cmpd="sng" algn="ctr">
          <a:solidFill>
            <a:schemeClr val="accent2">
              <a:hueOff val="-3712334"/>
              <a:satOff val="1211"/>
              <a:lumOff val="-1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B6291A-5F16-4D6A-92D2-1F39E846A794}">
      <dsp:nvSpPr>
        <dsp:cNvPr id="0" name=""/>
        <dsp:cNvSpPr/>
      </dsp:nvSpPr>
      <dsp:spPr>
        <a:xfrm>
          <a:off x="0" y="2255257"/>
          <a:ext cx="5990135" cy="751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Be careful with off-the-shelf methods, and check if the question, the method, the data, and the result match to assure both reliability and validity</a:t>
          </a:r>
        </a:p>
      </dsp:txBody>
      <dsp:txXfrm>
        <a:off x="0" y="2255257"/>
        <a:ext cx="5990135" cy="751538"/>
      </dsp:txXfrm>
    </dsp:sp>
    <dsp:sp modelId="{E121DA92-2052-C948-9F5A-0ACBFC6F87B2}">
      <dsp:nvSpPr>
        <dsp:cNvPr id="0" name=""/>
        <dsp:cNvSpPr/>
      </dsp:nvSpPr>
      <dsp:spPr>
        <a:xfrm>
          <a:off x="0" y="3006796"/>
          <a:ext cx="5990135" cy="0"/>
        </a:xfrm>
        <a:prstGeom prst="line">
          <a:avLst/>
        </a:prstGeom>
        <a:solidFill>
          <a:schemeClr val="accent2">
            <a:hueOff val="-4949778"/>
            <a:satOff val="1615"/>
            <a:lumOff val="-1438"/>
            <a:alphaOff val="0"/>
          </a:schemeClr>
        </a:solidFill>
        <a:ln w="13970" cap="flat" cmpd="sng" algn="ctr">
          <a:solidFill>
            <a:schemeClr val="accent2">
              <a:hueOff val="-4949778"/>
              <a:satOff val="1615"/>
              <a:lumOff val="-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B3AA44-59E2-C240-9462-4F1F96162AC9}">
      <dsp:nvSpPr>
        <dsp:cNvPr id="0" name=""/>
        <dsp:cNvSpPr/>
      </dsp:nvSpPr>
      <dsp:spPr>
        <a:xfrm>
          <a:off x="0" y="3006796"/>
          <a:ext cx="5990135" cy="751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Qualitative – quantitative reliance?</a:t>
          </a:r>
        </a:p>
      </dsp:txBody>
      <dsp:txXfrm>
        <a:off x="0" y="3006796"/>
        <a:ext cx="5990135" cy="751538"/>
      </dsp:txXfrm>
    </dsp:sp>
    <dsp:sp modelId="{9CEF194D-569E-824E-B70A-F5CAA3E0C706}">
      <dsp:nvSpPr>
        <dsp:cNvPr id="0" name=""/>
        <dsp:cNvSpPr/>
      </dsp:nvSpPr>
      <dsp:spPr>
        <a:xfrm>
          <a:off x="0" y="3758334"/>
          <a:ext cx="5990135" cy="0"/>
        </a:xfrm>
        <a:prstGeom prst="line">
          <a:avLst/>
        </a:prstGeom>
        <a:solidFill>
          <a:schemeClr val="accent2">
            <a:hueOff val="-6187223"/>
            <a:satOff val="2018"/>
            <a:lumOff val="-1798"/>
            <a:alphaOff val="0"/>
          </a:schemeClr>
        </a:solidFill>
        <a:ln w="13970" cap="flat" cmpd="sng" algn="ctr">
          <a:solidFill>
            <a:schemeClr val="accent2">
              <a:hueOff val="-6187223"/>
              <a:satOff val="2018"/>
              <a:lumOff val="-17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BEBBFF-7F99-B84A-984E-7F8ABDBA851B}">
      <dsp:nvSpPr>
        <dsp:cNvPr id="0" name=""/>
        <dsp:cNvSpPr/>
      </dsp:nvSpPr>
      <dsp:spPr>
        <a:xfrm>
          <a:off x="0" y="3758334"/>
          <a:ext cx="5990135" cy="751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Developing tools along their hermeneutics</a:t>
          </a:r>
        </a:p>
      </dsp:txBody>
      <dsp:txXfrm>
        <a:off x="0" y="3758334"/>
        <a:ext cx="5990135" cy="751538"/>
      </dsp:txXfrm>
    </dsp:sp>
    <dsp:sp modelId="{785D7293-E13E-F74C-B445-6C6375D9FBF7}">
      <dsp:nvSpPr>
        <dsp:cNvPr id="0" name=""/>
        <dsp:cNvSpPr/>
      </dsp:nvSpPr>
      <dsp:spPr>
        <a:xfrm>
          <a:off x="0" y="4509873"/>
          <a:ext cx="5990135" cy="0"/>
        </a:xfrm>
        <a:prstGeom prst="line">
          <a:avLst/>
        </a:prstGeom>
        <a:solidFill>
          <a:schemeClr val="accent2">
            <a:hueOff val="-7424668"/>
            <a:satOff val="2422"/>
            <a:lumOff val="-2157"/>
            <a:alphaOff val="0"/>
          </a:schemeClr>
        </a:solidFill>
        <a:ln w="13970" cap="flat" cmpd="sng" algn="ctr">
          <a:solidFill>
            <a:schemeClr val="accent2">
              <a:hueOff val="-7424668"/>
              <a:satOff val="2422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010E36-0A98-5745-82DD-DB3FC1F312E3}">
      <dsp:nvSpPr>
        <dsp:cNvPr id="0" name=""/>
        <dsp:cNvSpPr/>
      </dsp:nvSpPr>
      <dsp:spPr>
        <a:xfrm>
          <a:off x="0" y="4509873"/>
          <a:ext cx="5990135" cy="751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Need of cross-disciplinary collaboration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 </a:t>
          </a:r>
        </a:p>
      </dsp:txBody>
      <dsp:txXfrm>
        <a:off x="0" y="4509873"/>
        <a:ext cx="5990135" cy="751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8729B-FB41-204E-9DF7-3F6897EAC690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3C2BB-EF19-E24C-B09F-2150CB427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91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A10D0-20D9-4461-9337-5FE1B4A402F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165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E12-B0E9-6344-B495-4C6E3A49DB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23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1200"/>
              </a:spcBef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E12-B0E9-6344-B495-4C6E3A49DB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97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E12-B0E9-6344-B495-4C6E3A49DB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93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E12-B0E9-6344-B495-4C6E3A49DB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34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1200"/>
              </a:spcBef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E12-B0E9-6344-B495-4C6E3A49DB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13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86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E12-B0E9-6344-B495-4C6E3A49DB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07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A10D0-20D9-4461-9337-5FE1B4A402F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599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12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7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67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91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47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33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73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77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02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63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546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646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3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516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808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558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67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36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E12-B0E9-6344-B495-4C6E3A49DB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9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E12-B0E9-6344-B495-4C6E3A49DB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62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3C2BB-EF19-E24C-B09F-2150CB4270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39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E12-B0E9-6344-B495-4C6E3A49DB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97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0E12-B0E9-6344-B495-4C6E3A49DB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98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614024C1-D259-4EF7-9242-B8FDF543751D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C4E6F2A5-7723-D94B-A18C-FDCA0A223B2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90137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8E31A-1191-4334-823D-F4AF2805BE46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F2A5-7723-D94B-A18C-FDCA0A22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9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EB8C1-4626-48F4-A0CF-80738B40252F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F2A5-7723-D94B-A18C-FDCA0A22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0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E2D1-03BB-4310-849F-875F8F3E0B86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F2A5-7723-D94B-A18C-FDCA0A22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24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9B488-F3D8-4BF9-9AF3-BC7D9DDC8CFB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F2A5-7723-D94B-A18C-FDCA0A223B2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585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9DB6-A423-4131-A70A-48CF66C7F6E8}" type="datetime1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F2A5-7723-D94B-A18C-FDCA0A22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7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5EC9-DF26-44EB-9780-C47A22717918}" type="datetime1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F2A5-7723-D94B-A18C-FDCA0A22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93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A945-953A-45D8-BBB9-DE44E92A2B2D}" type="datetime1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F2A5-7723-D94B-A18C-FDCA0A22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0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C4A88-8951-4113-85B9-FBF0F69575B7}" type="datetime1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F2A5-7723-D94B-A18C-FDCA0A22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39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1187-F4C1-4C90-BDB2-0C4CEF4DDE08}" type="datetime1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F2A5-7723-D94B-A18C-FDCA0A22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75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6A9A-F914-41F6-830B-DD853D1E979B}" type="datetime1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F2A5-7723-D94B-A18C-FDCA0A22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4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66642A3-C893-442C-BAB2-BF9937D1E289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4E6F2A5-7723-D94B-A18C-FDCA0A22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3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16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3QKOcrMU0xI?start=15&amp;feature=oembed" TargetMode="Externa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4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3.png"/><Relationship Id="rId4" Type="http://schemas.openxmlformats.org/officeDocument/2006/relationships/diagramData" Target="../diagrams/data3.xml"/><Relationship Id="rId9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mailto:akocsis@ed.ac.uk" TargetMode="External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ok.org/bitstream/handle/11244/340078/2023_Person_InternationalConferenceHeritageAffect.pdf?sequence=1&amp;isAllowed=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696" y="1316810"/>
            <a:ext cx="5787217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br>
              <a:rPr lang="en-GB" sz="3200" b="1" i="0" dirty="0">
                <a:solidFill>
                  <a:srgbClr val="EB0E67"/>
                </a:solidFill>
                <a:effectLst/>
                <a:latin typeface="Source Sans Pro" panose="020B0503030403020204" pitchFamily="34" charset="0"/>
              </a:rPr>
            </a:br>
            <a:endParaRPr lang="en-GB" sz="3200" b="1" i="0" dirty="0">
              <a:solidFill>
                <a:srgbClr val="EB0E67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AutoShape 2" descr="https://ukc-powerpoint.officeapps.live.com/pods/GetClipboardImage.ashx?Id=f3775d8e-6325-47b5-a977-ce74b5388b0a&amp;DC=GUK3&amp;pkey=080972c7-f85f-4d11-bab8-3ecfad8bcaec&amp;wdwaccluster=GUK3"/>
          <p:cNvSpPr>
            <a:spLocks noChangeAspect="1" noChangeArrowheads="1"/>
          </p:cNvSpPr>
          <p:nvPr/>
        </p:nvSpPr>
        <p:spPr bwMode="auto">
          <a:xfrm>
            <a:off x="21272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EF6B0D-D2EE-EABC-5D3C-16ACA8D29E64}"/>
              </a:ext>
            </a:extLst>
          </p:cNvPr>
          <p:cNvSpPr txBox="1"/>
          <p:nvPr/>
        </p:nvSpPr>
        <p:spPr>
          <a:xfrm>
            <a:off x="914401" y="2862109"/>
            <a:ext cx="733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TW//CW : suicide, war, religious violence, images of human remains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932EBC-3714-40D4-E8DD-75BF407DA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322" y="3001568"/>
            <a:ext cx="3528371" cy="334500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38B9B22-ADE0-61A0-4804-B9F3CC6FD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1190" y="848729"/>
            <a:ext cx="8906810" cy="2850157"/>
          </a:xfrm>
        </p:spPr>
        <p:txBody>
          <a:bodyPr>
            <a:normAutofit fontScale="90000"/>
          </a:bodyPr>
          <a:lstStyle/>
          <a:p>
            <a:r>
              <a:rPr lang="en-GB" sz="6000" b="1" i="0" dirty="0">
                <a:solidFill>
                  <a:srgbClr val="EB0E67"/>
                </a:solidFill>
                <a:effectLst/>
                <a:latin typeface="Source Sans Pro" panose="020B0503030403020204" pitchFamily="34" charset="0"/>
              </a:rPr>
              <a:t>More than feeling? – </a:t>
            </a:r>
            <a:br>
              <a:rPr lang="en-GB" sz="6000" b="1" i="0" dirty="0">
                <a:solidFill>
                  <a:srgbClr val="EB0E67"/>
                </a:solidFill>
                <a:effectLst/>
                <a:latin typeface="Source Sans Pro" panose="020B0503030403020204" pitchFamily="34" charset="0"/>
              </a:rPr>
            </a:br>
            <a:r>
              <a:rPr lang="en-GB" sz="6000" b="1" i="0" dirty="0">
                <a:solidFill>
                  <a:srgbClr val="EB0E67"/>
                </a:solidFill>
                <a:effectLst/>
                <a:latin typeface="Source Sans Pro" panose="020B0503030403020204" pitchFamily="34" charset="0"/>
              </a:rPr>
              <a:t>Can digital humanities rewrite concepts from non-digital heritage studies?</a:t>
            </a:r>
            <a:br>
              <a:rPr lang="en-GB" sz="6000" b="1" i="0" dirty="0">
                <a:solidFill>
                  <a:srgbClr val="EB0E67"/>
                </a:solidFill>
                <a:effectLst/>
                <a:latin typeface="Source Sans Pro" panose="020B0503030403020204" pitchFamily="34" charset="0"/>
              </a:rPr>
            </a:br>
            <a:endParaRPr lang="en-GB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360BE900-A609-E5E6-9E24-46B25A5C7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307" y="3609109"/>
            <a:ext cx="9758080" cy="1670814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GB" sz="6400" dirty="0"/>
              <a:t>Dr Andrea Kocsis</a:t>
            </a:r>
          </a:p>
          <a:p>
            <a:pPr algn="l"/>
            <a:endParaRPr lang="en-GB" sz="6400" dirty="0"/>
          </a:p>
          <a:p>
            <a:pPr algn="l"/>
            <a:r>
              <a:rPr lang="en-GB" sz="6400" dirty="0"/>
              <a:t>Chancellor’s Fellow in Humanities Informatics</a:t>
            </a:r>
          </a:p>
          <a:p>
            <a:pPr algn="l"/>
            <a:r>
              <a:rPr lang="en-GB" sz="6400" dirty="0"/>
              <a:t>University of Edinburgh</a:t>
            </a:r>
          </a:p>
          <a:p>
            <a:pPr algn="l"/>
            <a:endParaRPr lang="en-GB" sz="6400" dirty="0"/>
          </a:p>
          <a:p>
            <a:pPr algn="l"/>
            <a:r>
              <a:rPr lang="en-GB" sz="6400" dirty="0"/>
              <a:t>National Librarian's Research Fellow in Digital Scholarship 2024-25</a:t>
            </a:r>
          </a:p>
          <a:p>
            <a:pPr algn="l"/>
            <a:r>
              <a:rPr lang="en-GB" sz="6400" dirty="0"/>
              <a:t>National Library of Scotland</a:t>
            </a:r>
          </a:p>
          <a:p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FB67D1-2F3C-3DAF-F9F7-3673C4E14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9289" y="5561878"/>
            <a:ext cx="2354086" cy="1569391"/>
          </a:xfrm>
          <a:prstGeom prst="rect">
            <a:avLst/>
          </a:prstGeom>
        </p:spPr>
      </p:pic>
      <p:pic>
        <p:nvPicPr>
          <p:cNvPr id="1028" name="Picture 4" descr="National Library of Scotland (@natlibscot) / X">
            <a:extLst>
              <a:ext uri="{FF2B5EF4-FFF2-40B4-BE49-F238E27FC236}">
                <a16:creationId xmlns:a16="http://schemas.microsoft.com/office/drawing/2014/main" id="{4C368BDB-446A-625D-CD57-064B7BC22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361" y="5885257"/>
            <a:ext cx="922635" cy="92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346A76-A9C0-C8BD-BB72-1394D77C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79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97C0-970C-50E3-C6DB-D2005119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6" y="2133599"/>
            <a:ext cx="2937165" cy="1921031"/>
          </a:xfrm>
        </p:spPr>
        <p:txBody>
          <a:bodyPr>
            <a:normAutofit/>
          </a:bodyPr>
          <a:lstStyle/>
          <a:p>
            <a:r>
              <a:rPr lang="en-US" dirty="0"/>
              <a:t>My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EF42E-09D1-7A46-FD2A-234C54B78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738" y="0"/>
            <a:ext cx="8083063" cy="6144689"/>
          </a:xfrm>
        </p:spPr>
        <p:txBody>
          <a:bodyPr anchor="ctr">
            <a:normAutofit/>
          </a:bodyPr>
          <a:lstStyle/>
          <a:p>
            <a:r>
              <a:rPr lang="en-GB" sz="2400" dirty="0" err="1"/>
              <a:t>Uzzel’s</a:t>
            </a:r>
            <a:r>
              <a:rPr lang="en-GB" sz="2400" dirty="0"/>
              <a:t> argument on why the medieval massacre at the Clifford Tower in York does not allow hot cognition might not be correct </a:t>
            </a:r>
            <a:br>
              <a:rPr lang="en-GB" sz="2400" dirty="0"/>
            </a:br>
            <a:r>
              <a:rPr lang="en-GB" sz="2400" dirty="0"/>
              <a:t>(correlation =/=  causation)</a:t>
            </a:r>
          </a:p>
          <a:p>
            <a:pPr lvl="1"/>
            <a:r>
              <a:rPr lang="en-GB" sz="2800" dirty="0"/>
              <a:t>Curation and storytelling have the major impact on how “affective” heritage sites are, which is more important than the distance in time or space.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713EA9-D289-F6A1-04D7-2F22F8EDEA97}"/>
              </a:ext>
            </a:extLst>
          </p:cNvPr>
          <p:cNvSpPr txBox="1"/>
          <p:nvPr/>
        </p:nvSpPr>
        <p:spPr>
          <a:xfrm>
            <a:off x="4145440" y="4886092"/>
            <a:ext cx="5268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Discussing the possibility and not the ethics of 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DA02F-9889-47EA-AA67-C8106DF9A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20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885BD-6608-B626-D85A-F28D0515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sz="5200" dirty="0"/>
              <a:t>How to do this?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F8B2CDE-2BC5-C65B-E0AB-97F8EEBA60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8462730"/>
              </p:ext>
            </p:extLst>
          </p:nvPr>
        </p:nvGraphicFramePr>
        <p:xfrm>
          <a:off x="44281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5B3F6E-D0EC-667B-8155-C80AA339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4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E0D65-DC2E-AADF-D491-107F7B320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and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74EB1-F210-7E27-4205-C430706A61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725166"/>
            <a:ext cx="4486611" cy="3767709"/>
          </a:xfrm>
        </p:spPr>
        <p:txBody>
          <a:bodyPr>
            <a:normAutofit/>
          </a:bodyPr>
          <a:lstStyle/>
          <a:p>
            <a:pPr marL="196596" indent="-196596" defTabSz="786384">
              <a:spcBef>
                <a:spcPts val="860"/>
              </a:spcBef>
            </a:pPr>
            <a:r>
              <a:rPr lang="en-US" sz="240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Case studies:</a:t>
            </a:r>
          </a:p>
          <a:p>
            <a:pPr marL="850392" lvl="1" indent="-457200" defTabSz="786384">
              <a:spcBef>
                <a:spcPts val="430"/>
              </a:spcBef>
              <a:buFont typeface="+mj-lt"/>
              <a:buAutoNum type="arabicPeriod"/>
            </a:pPr>
            <a:r>
              <a:rPr lang="en-GB" sz="206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Clifford Tower in York</a:t>
            </a:r>
            <a:r>
              <a:rPr lang="en-GB" sz="2064" dirty="0"/>
              <a:t> (n=2090)</a:t>
            </a:r>
            <a:endParaRPr lang="en-GB" sz="2064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850392" lvl="1" indent="-457200" defTabSz="786384">
              <a:spcBef>
                <a:spcPts val="430"/>
              </a:spcBef>
              <a:buFont typeface="+mj-lt"/>
              <a:buAutoNum type="arabicPeriod"/>
            </a:pPr>
            <a:r>
              <a:rPr lang="en-GB" sz="206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Mary Rose Museum in Southampton </a:t>
            </a:r>
            <a:r>
              <a:rPr lang="en-GB" sz="2000" dirty="0"/>
              <a:t>(n=3000)</a:t>
            </a:r>
            <a:endParaRPr lang="en-GB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850392" lvl="1" indent="-457200" defTabSz="786384">
              <a:spcBef>
                <a:spcPts val="430"/>
              </a:spcBef>
              <a:buFont typeface="+mj-lt"/>
              <a:buAutoNum type="arabicPeriod"/>
            </a:pPr>
            <a:r>
              <a:rPr lang="en-GB" sz="206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Medieval Massacre exhibition of the Swedish Historical Museum in Stockholm (n=740)</a:t>
            </a:r>
          </a:p>
          <a:p>
            <a:pPr marL="0" indent="0" defTabSz="786384">
              <a:spcBef>
                <a:spcPts val="860"/>
              </a:spcBef>
              <a:buNone/>
            </a:pPr>
            <a:endParaRPr lang="en-US" sz="240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B593163F-97D9-9FA2-FDD0-7A3674055D0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75170657"/>
              </p:ext>
            </p:extLst>
          </p:nvPr>
        </p:nvGraphicFramePr>
        <p:xfrm>
          <a:off x="3445329" y="472782"/>
          <a:ext cx="7625443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84328CB-9062-2E1A-DADC-C4F3BCEE640C}"/>
              </a:ext>
            </a:extLst>
          </p:cNvPr>
          <p:cNvSpPr txBox="1"/>
          <p:nvPr/>
        </p:nvSpPr>
        <p:spPr>
          <a:xfrm>
            <a:off x="50223" y="6385218"/>
            <a:ext cx="9692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Next </a:t>
            </a:r>
            <a:r>
              <a:rPr lang="en-US" dirty="0"/>
              <a:t>s</a:t>
            </a:r>
            <a:r>
              <a:rPr lang="en-US" sz="1800" dirty="0"/>
              <a:t>lide TW//CW : suicide, familicide, religious violence, war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5C5113-244C-AB84-8DA4-4D197C9D8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6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5B054-ED06-5E83-7939-28BF97FA4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latin typeface="+mj-lt"/>
                <a:ea typeface="+mj-ea"/>
                <a:cs typeface="+mj-cs"/>
              </a:rPr>
              <a:t>The sites and the connected tragedies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888A5AB-424E-9C06-A556-E23D78C2E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906819"/>
              </p:ext>
            </p:extLst>
          </p:nvPr>
        </p:nvGraphicFramePr>
        <p:xfrm>
          <a:off x="252351" y="1716790"/>
          <a:ext cx="11016343" cy="372719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191032">
                  <a:extLst>
                    <a:ext uri="{9D8B030D-6E8A-4147-A177-3AD203B41FA5}">
                      <a16:colId xmlns:a16="http://schemas.microsoft.com/office/drawing/2014/main" val="2434041793"/>
                    </a:ext>
                  </a:extLst>
                </a:gridCol>
                <a:gridCol w="2237042">
                  <a:extLst>
                    <a:ext uri="{9D8B030D-6E8A-4147-A177-3AD203B41FA5}">
                      <a16:colId xmlns:a16="http://schemas.microsoft.com/office/drawing/2014/main" val="3847375594"/>
                    </a:ext>
                  </a:extLst>
                </a:gridCol>
                <a:gridCol w="920506">
                  <a:extLst>
                    <a:ext uri="{9D8B030D-6E8A-4147-A177-3AD203B41FA5}">
                      <a16:colId xmlns:a16="http://schemas.microsoft.com/office/drawing/2014/main" val="603020145"/>
                    </a:ext>
                  </a:extLst>
                </a:gridCol>
                <a:gridCol w="1636035">
                  <a:extLst>
                    <a:ext uri="{9D8B030D-6E8A-4147-A177-3AD203B41FA5}">
                      <a16:colId xmlns:a16="http://schemas.microsoft.com/office/drawing/2014/main" val="3646081994"/>
                    </a:ext>
                  </a:extLst>
                </a:gridCol>
                <a:gridCol w="4031728">
                  <a:extLst>
                    <a:ext uri="{9D8B030D-6E8A-4147-A177-3AD203B41FA5}">
                      <a16:colId xmlns:a16="http://schemas.microsoft.com/office/drawing/2014/main" val="3204356536"/>
                    </a:ext>
                  </a:extLst>
                </a:gridCol>
              </a:tblGrid>
              <a:tr h="381964">
                <a:tc>
                  <a:txBody>
                    <a:bodyPr/>
                    <a:lstStyle/>
                    <a:p>
                      <a:r>
                        <a:rPr lang="en-US" sz="1600" b="0" dirty="0"/>
                        <a:t>Site</a:t>
                      </a:r>
                    </a:p>
                  </a:txBody>
                  <a:tcPr marL="79895" marR="79895" marT="39947" marB="3994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/>
                        <a:t>Event</a:t>
                      </a:r>
                    </a:p>
                  </a:txBody>
                  <a:tcPr marL="79895" marR="79895" marT="39947" marB="3994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/>
                        <a:t>Date</a:t>
                      </a:r>
                    </a:p>
                  </a:txBody>
                  <a:tcPr marL="79895" marR="79895" marT="39947" marB="3994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/>
                        <a:t>Casualties</a:t>
                      </a:r>
                    </a:p>
                  </a:txBody>
                  <a:tcPr marL="79895" marR="79895" marT="39947" marB="3994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Reference points to anchor emotions</a:t>
                      </a:r>
                    </a:p>
                  </a:txBody>
                  <a:tcPr marL="79895" marR="79895" marT="39947" marB="39947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719179"/>
                  </a:ext>
                </a:extLst>
              </a:tr>
              <a:tr h="902826">
                <a:tc>
                  <a:txBody>
                    <a:bodyPr/>
                    <a:lstStyle/>
                    <a:p>
                      <a:r>
                        <a:rPr lang="en-US" sz="1600" b="0"/>
                        <a:t>Clifford Tower, York</a:t>
                      </a:r>
                    </a:p>
                  </a:txBody>
                  <a:tcPr marL="79895" marR="79895" marT="39947" marB="399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/>
                        <a:t>Pogrom, mass suicide, and massacre of Jews</a:t>
                      </a:r>
                    </a:p>
                  </a:txBody>
                  <a:tcPr marL="79895" marR="79895" marT="39947" marB="399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/>
                        <a:t>1190</a:t>
                      </a:r>
                    </a:p>
                  </a:txBody>
                  <a:tcPr marL="79895" marR="79895" marT="39947" marB="399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/>
                        <a:t>~150 (20-40 families)</a:t>
                      </a:r>
                    </a:p>
                  </a:txBody>
                  <a:tcPr marL="79895" marR="79895" marT="39947" marB="399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rgbClr val="FF0000"/>
                          </a:solidFill>
                        </a:rPr>
                        <a:t>Location</a:t>
                      </a:r>
                      <a:r>
                        <a:rPr lang="en-US" sz="1600" b="0"/>
                        <a:t>, </a:t>
                      </a:r>
                      <a:r>
                        <a:rPr lang="en-US" sz="1600" b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primary sources</a:t>
                      </a:r>
                      <a:r>
                        <a:rPr lang="en-US" sz="1600" b="0"/>
                        <a:t>, </a:t>
                      </a:r>
                      <a:r>
                        <a:rPr lang="en-US" sz="1600" b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the legacy of pogroms in historical consciousness</a:t>
                      </a:r>
                    </a:p>
                  </a:txBody>
                  <a:tcPr marL="79895" marR="79895" marT="39947" marB="399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283339"/>
                  </a:ext>
                </a:extLst>
              </a:tr>
              <a:tr h="902826">
                <a:tc>
                  <a:txBody>
                    <a:bodyPr/>
                    <a:lstStyle/>
                    <a:p>
                      <a:r>
                        <a:rPr lang="en-US" sz="1600"/>
                        <a:t>Mary Rose Museum, Southampton</a:t>
                      </a:r>
                    </a:p>
                  </a:txBody>
                  <a:tcPr marL="79895" marR="79895" marT="39947" marB="399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Sinking of the ship</a:t>
                      </a:r>
                    </a:p>
                  </a:txBody>
                  <a:tcPr marL="79895" marR="79895" marT="39947" marB="399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1545</a:t>
                      </a:r>
                      <a:endParaRPr lang="en-US" sz="1600"/>
                    </a:p>
                  </a:txBody>
                  <a:tcPr marL="79895" marR="79895" marT="39947" marB="399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~500 crew members</a:t>
                      </a:r>
                    </a:p>
                  </a:txBody>
                  <a:tcPr marL="79895" marR="79895" marT="39947" marB="399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Location</a:t>
                      </a:r>
                      <a:r>
                        <a:rPr lang="en-US" sz="1600">
                          <a:solidFill>
                            <a:srgbClr val="7030A0"/>
                          </a:solidFill>
                        </a:rPr>
                        <a:t>, material culture</a:t>
                      </a:r>
                      <a:r>
                        <a:rPr lang="en-US" sz="1600"/>
                        <a:t>, </a:t>
                      </a:r>
                      <a:r>
                        <a:rPr lang="en-US" sz="1600">
                          <a:solidFill>
                            <a:srgbClr val="C030A0"/>
                          </a:solidFill>
                        </a:rPr>
                        <a:t>human remains</a:t>
                      </a:r>
                      <a:r>
                        <a:rPr lang="en-US" sz="1600"/>
                        <a:t>, </a:t>
                      </a:r>
                      <a:r>
                        <a:rPr lang="en-US" sz="160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primary</a:t>
                      </a:r>
                      <a:r>
                        <a:rPr lang="en-US" sz="16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sources</a:t>
                      </a:r>
                    </a:p>
                  </a:txBody>
                  <a:tcPr marL="79895" marR="79895" marT="39947" marB="399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848767"/>
                  </a:ext>
                </a:extLst>
              </a:tr>
              <a:tr h="1539582">
                <a:tc>
                  <a:txBody>
                    <a:bodyPr/>
                    <a:lstStyle/>
                    <a:p>
                      <a:r>
                        <a:rPr lang="en-GB" sz="1600"/>
                        <a:t>Medieval Massacre exhibition of the Swedish Historical Museum, Stockholm</a:t>
                      </a:r>
                      <a:endParaRPr lang="en-US" sz="1600"/>
                    </a:p>
                  </a:txBody>
                  <a:tcPr marL="79895" marR="79895" marT="39947" marB="399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Battle of Gotland (Visby)</a:t>
                      </a:r>
                      <a:endParaRPr lang="en-US" sz="1600"/>
                    </a:p>
                  </a:txBody>
                  <a:tcPr marL="79895" marR="79895" marT="39947" marB="399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1361</a:t>
                      </a:r>
                      <a:endParaRPr lang="en-US" sz="1600"/>
                    </a:p>
                  </a:txBody>
                  <a:tcPr marL="79895" marR="79895" marT="39947" marB="399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~1800 farmers</a:t>
                      </a:r>
                    </a:p>
                  </a:txBody>
                  <a:tcPr marL="79895" marR="79895" marT="39947" marB="399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7030A0"/>
                          </a:solidFill>
                        </a:rPr>
                        <a:t>Material culture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>
                          <a:solidFill>
                            <a:srgbClr val="C030A0"/>
                          </a:solidFill>
                        </a:rPr>
                        <a:t>human remains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>
                          <a:solidFill>
                            <a:srgbClr val="52C000"/>
                          </a:solidFill>
                        </a:rPr>
                        <a:t>visuals of the excavation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primary sources</a:t>
                      </a:r>
                    </a:p>
                  </a:txBody>
                  <a:tcPr marL="79895" marR="79895" marT="39947" marB="399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34709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EA2BC5-C1AF-4A35-8F0D-45C28459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62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F716F-E72B-7F58-867E-3D7D26844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579098"/>
            <a:ext cx="9692640" cy="1325562"/>
          </a:xfrm>
        </p:spPr>
        <p:txBody>
          <a:bodyPr/>
          <a:lstStyle/>
          <a:p>
            <a:r>
              <a:rPr lang="en-US" dirty="0"/>
              <a:t>The exhibitions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9449A-6629-83BC-6BAA-4EDD6D107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29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116B3-8E1C-0E79-FA6C-5B803C7C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0" y="411480"/>
            <a:ext cx="3319114" cy="16984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Curatorial techniques: Clifford Tower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C8F41-526B-2B60-B6FB-ADFA46CF5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38698" y="741055"/>
            <a:ext cx="3452345" cy="53654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English Heritage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Building-architecture focused, no storytelling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No information or installation on the massacre, apart from a recently added plaque inside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Recently reinstalled, but the the majority of the reviews are form pre-renovation</a:t>
            </a:r>
          </a:p>
        </p:txBody>
      </p:sp>
      <p:pic>
        <p:nvPicPr>
          <p:cNvPr id="2050" name="Picture 2" descr="CHRC_Spotlight_on_Clifford's Tower inside">
            <a:extLst>
              <a:ext uri="{FF2B5EF4-FFF2-40B4-BE49-F238E27FC236}">
                <a16:creationId xmlns:a16="http://schemas.microsoft.com/office/drawing/2014/main" id="{8B6CF4AD-85A4-2732-9AE9-15F2C249E90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8" r="6833" b="-3"/>
          <a:stretch/>
        </p:blipFill>
        <p:spPr bwMode="auto">
          <a:xfrm>
            <a:off x="-1" y="2509525"/>
            <a:ext cx="4381499" cy="43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stone wall with a display&#10;&#10;Description automatically generated">
            <a:extLst>
              <a:ext uri="{FF2B5EF4-FFF2-40B4-BE49-F238E27FC236}">
                <a16:creationId xmlns:a16="http://schemas.microsoft.com/office/drawing/2014/main" id="{E41972F6-FB27-D405-2F3E-705FFA5DB3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15" r="9375" b="4"/>
          <a:stretch/>
        </p:blipFill>
        <p:spPr>
          <a:xfrm>
            <a:off x="8807838" y="-2"/>
            <a:ext cx="3384162" cy="2553431"/>
          </a:xfrm>
          <a:prstGeom prst="rect">
            <a:avLst/>
          </a:prstGeom>
        </p:spPr>
      </p:pic>
      <p:pic>
        <p:nvPicPr>
          <p:cNvPr id="2054" name="Picture 6" descr="CHRC_SSpotlight_Clifford's Tower and table">
            <a:extLst>
              <a:ext uri="{FF2B5EF4-FFF2-40B4-BE49-F238E27FC236}">
                <a16:creationId xmlns:a16="http://schemas.microsoft.com/office/drawing/2014/main" id="{3FE87245-EF54-E61C-BA5D-A91EE5E57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6000"/>
          <a:stretch/>
        </p:blipFill>
        <p:spPr bwMode="auto">
          <a:xfrm>
            <a:off x="8775834" y="2553429"/>
            <a:ext cx="3416166" cy="43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0F6CE7-1464-CA26-B50A-FA78FECEF97D}"/>
              </a:ext>
            </a:extLst>
          </p:cNvPr>
          <p:cNvSpPr txBox="1"/>
          <p:nvPr/>
        </p:nvSpPr>
        <p:spPr>
          <a:xfrm>
            <a:off x="545590" y="0"/>
            <a:ext cx="7144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Next two </a:t>
            </a:r>
            <a:r>
              <a:rPr lang="en-US" dirty="0"/>
              <a:t>slides </a:t>
            </a:r>
            <a:r>
              <a:rPr lang="en-US" sz="1800" dirty="0"/>
              <a:t>TW//CW : skeletal </a:t>
            </a:r>
            <a:r>
              <a:rPr lang="en-US" dirty="0"/>
              <a:t>human and animal remains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4CE47-CDF8-F3F5-8C6E-176D1E65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16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6E8BA2-74FD-B8D6-54D2-7DEDE66DD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638" y="1128094"/>
            <a:ext cx="5262386" cy="14152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Curatorial techniques: Mary Rose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B54C3E-7C25-21E1-F5DD-E69707733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397" y="2125188"/>
            <a:ext cx="5845627" cy="4523013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en-US" sz="2400" dirty="0"/>
              <a:t>It has unique material culture but uses it for prompting a story</a:t>
            </a:r>
          </a:p>
          <a:p>
            <a:r>
              <a:rPr lang="en-US" sz="2400" dirty="0"/>
              <a:t>Intimate access, groups of 10s</a:t>
            </a:r>
          </a:p>
          <a:p>
            <a:r>
              <a:rPr lang="en-US" sz="2400" dirty="0"/>
              <a:t>Each group has a guide</a:t>
            </a:r>
          </a:p>
          <a:p>
            <a:r>
              <a:rPr lang="en-US" sz="2400" dirty="0"/>
              <a:t>After entry: projected installations of sinking with the ship -&gt; immersive embodiment</a:t>
            </a:r>
          </a:p>
          <a:p>
            <a:r>
              <a:rPr lang="en-US" sz="2400" dirty="0"/>
              <a:t>Storytelling focused on the lost lives (not only on the death) from the beginning of the exhibition</a:t>
            </a:r>
          </a:p>
          <a:p>
            <a:r>
              <a:rPr lang="en-US" sz="2400" dirty="0"/>
              <a:t>“dead dog narrative”</a:t>
            </a:r>
          </a:p>
          <a:p>
            <a:r>
              <a:rPr lang="en-US" sz="2400" dirty="0"/>
              <a:t>The “heritage gaze” (McDonald 2009) for the rich material culture comes only after setting the agenda</a:t>
            </a:r>
          </a:p>
        </p:txBody>
      </p:sp>
      <p:pic>
        <p:nvPicPr>
          <p:cNvPr id="1034" name="Picture 10" descr="Famous shipwrecks, like Titanic, make fascinating studies">
            <a:extLst>
              <a:ext uri="{FF2B5EF4-FFF2-40B4-BE49-F238E27FC236}">
                <a16:creationId xmlns:a16="http://schemas.microsoft.com/office/drawing/2014/main" id="{42D26A8A-F0EB-92D1-CACB-41987654D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" b="18583"/>
          <a:stretch/>
        </p:blipFill>
        <p:spPr bwMode="auto">
          <a:xfrm>
            <a:off x="-6926" y="-1"/>
            <a:ext cx="2633669" cy="343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Mary Rose on Twitter: &quot;@HatchTheDog_MR “All the big warships have  netting secured across the tops of their decks to stop boarders.” Although  designed to protect the crew, the anti-boarding netting trapped">
            <a:extLst>
              <a:ext uri="{FF2B5EF4-FFF2-40B4-BE49-F238E27FC236}">
                <a16:creationId xmlns:a16="http://schemas.microsoft.com/office/drawing/2014/main" id="{0B6066FE-EA44-9431-E392-E3C2A2C7B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04"/>
          <a:stretch/>
        </p:blipFill>
        <p:spPr bwMode="auto">
          <a:xfrm>
            <a:off x="-6927" y="3429000"/>
            <a:ext cx="263366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screenshot of a video&#10;&#10;Description automatically generated">
            <a:extLst>
              <a:ext uri="{FF2B5EF4-FFF2-40B4-BE49-F238E27FC236}">
                <a16:creationId xmlns:a16="http://schemas.microsoft.com/office/drawing/2014/main" id="{13FCCD98-0B88-7B74-ADB0-E40995CD90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91" r="20406" b="-3"/>
          <a:stretch/>
        </p:blipFill>
        <p:spPr>
          <a:xfrm>
            <a:off x="2626741" y="10"/>
            <a:ext cx="2635645" cy="3434246"/>
          </a:xfrm>
          <a:prstGeom prst="rect">
            <a:avLst/>
          </a:prstGeom>
        </p:spPr>
      </p:pic>
      <p:pic>
        <p:nvPicPr>
          <p:cNvPr id="1028" name="Picture 4" descr="Hatch the Mary Rose Dog – Portsmouth, England - Atlas Obscura">
            <a:extLst>
              <a:ext uri="{FF2B5EF4-FFF2-40B4-BE49-F238E27FC236}">
                <a16:creationId xmlns:a16="http://schemas.microsoft.com/office/drawing/2014/main" id="{31A84256-1FC8-0B8C-916C-E3DB59120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1" r="1355" b="6"/>
          <a:stretch/>
        </p:blipFill>
        <p:spPr bwMode="auto">
          <a:xfrm>
            <a:off x="2623106" y="3429000"/>
            <a:ext cx="263927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613B5AC-4DDC-9EBC-304D-A7E2110D994C}"/>
              </a:ext>
            </a:extLst>
          </p:cNvPr>
          <p:cNvSpPr txBox="1">
            <a:spLocks/>
          </p:cNvSpPr>
          <p:nvPr/>
        </p:nvSpPr>
        <p:spPr>
          <a:xfrm>
            <a:off x="9486384" y="0"/>
            <a:ext cx="2705616" cy="745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382CEB-D3D4-DAB2-38D4-1976DC02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57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F2D4-B820-B8B3-47DA-AD2A0750C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6715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Curatorial techniques: Medieval Massacre room, Stockholm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5CCC62D1-BC75-633E-E1EF-2968E3AFADA3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1771" y="1720557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Online Media 4" descr="Massakern vid muren - slaget om Gotland (kort)">
            <a:hlinkClick r:id="" action="ppaction://media"/>
            <a:extLst>
              <a:ext uri="{FF2B5EF4-FFF2-40B4-BE49-F238E27FC236}">
                <a16:creationId xmlns:a16="http://schemas.microsoft.com/office/drawing/2014/main" id="{8D067A0F-A006-CC38-7968-2AE6A3665D48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372081" y="1516226"/>
            <a:ext cx="5181600" cy="2914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56164-DAA4-44E9-0B51-12BF59BB20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4275" y="4497060"/>
            <a:ext cx="3290768" cy="2100490"/>
          </a:xfrm>
          <a:prstGeom prst="rect">
            <a:avLst/>
          </a:prstGeom>
        </p:spPr>
      </p:pic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208EE95-D1BA-8313-CC4F-A3F7823E02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513" y="4490357"/>
            <a:ext cx="3983282" cy="2100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850632-183E-46FF-8FFB-04A782519163}"/>
              </a:ext>
            </a:extLst>
          </p:cNvPr>
          <p:cNvSpPr txBox="1"/>
          <p:nvPr/>
        </p:nvSpPr>
        <p:spPr>
          <a:xfrm>
            <a:off x="4964777" y="3995359"/>
            <a:ext cx="6105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https://www.youtube.com/watch?v=3QKOcrMU0xI&amp;rel=0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F40DF2-D33B-CD96-FFF0-933896DE3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6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E9D17-4292-4A40-A78E-DB608F605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7280"/>
            <a:ext cx="10515600" cy="1325563"/>
          </a:xfrm>
        </p:spPr>
        <p:txBody>
          <a:bodyPr/>
          <a:lstStyle/>
          <a:p>
            <a:r>
              <a:rPr lang="en-GB" dirty="0"/>
              <a:t>Hot interpretation in the curatorial techniques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56D9A6E-4C02-44E2-AA11-DD2C1C36DB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296213"/>
              </p:ext>
            </p:extLst>
          </p:nvPr>
        </p:nvGraphicFramePr>
        <p:xfrm>
          <a:off x="726232" y="3058160"/>
          <a:ext cx="1051559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3138973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20782985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77196762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GB" dirty="0"/>
                        <a:t>Hot                                                                                                                                         Ice cold</a:t>
                      </a:r>
                    </a:p>
                  </a:txBody>
                  <a:tcPr>
                    <a:gradFill flip="none" rotWithShape="1">
                      <a:gsLst>
                        <a:gs pos="28000">
                          <a:srgbClr val="95ABEA"/>
                        </a:gs>
                        <a:gs pos="52000">
                          <a:srgbClr val="F5BE16"/>
                        </a:gs>
                        <a:gs pos="100000">
                          <a:srgbClr val="FF000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279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Medieval Massacre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Mary Rose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Clifford Tower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35841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07A40D-AB1E-CBAD-C09F-8722FEFE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97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DEB63-25E7-3671-8B30-80766017C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611" y="1614268"/>
            <a:ext cx="9692640" cy="1325562"/>
          </a:xfrm>
        </p:spPr>
        <p:txBody>
          <a:bodyPr/>
          <a:lstStyle/>
          <a:p>
            <a:r>
              <a:rPr lang="en-US" dirty="0"/>
              <a:t>The results of the close reading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5EDD4-2839-2846-25C5-E82EB6EB1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85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59FCE-16AE-3F56-0417-FD23310D0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69" y="-14416"/>
            <a:ext cx="2798802" cy="1732039"/>
          </a:xfrm>
        </p:spPr>
        <p:txBody>
          <a:bodyPr/>
          <a:lstStyle/>
          <a:p>
            <a:r>
              <a:rPr lang="en-US" dirty="0"/>
              <a:t>What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373A-EB3A-FA50-E1B3-68F5F659E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59" y="1858297"/>
            <a:ext cx="4480560" cy="4351337"/>
          </a:xfrm>
        </p:spPr>
        <p:txBody>
          <a:bodyPr/>
          <a:lstStyle/>
          <a:p>
            <a:r>
              <a:rPr lang="en-US" dirty="0"/>
              <a:t>Heritage Studies </a:t>
            </a:r>
          </a:p>
          <a:p>
            <a:r>
              <a:rPr lang="en-US" dirty="0"/>
              <a:t>Computational Humanities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539FA4-7133-3732-C2CF-68DD6535A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9149" y="1717624"/>
            <a:ext cx="4480560" cy="4351337"/>
          </a:xfrm>
        </p:spPr>
        <p:txBody>
          <a:bodyPr/>
          <a:lstStyle/>
          <a:p>
            <a:r>
              <a:rPr lang="en-US" dirty="0"/>
              <a:t>Not Linguistics</a:t>
            </a:r>
          </a:p>
          <a:p>
            <a:r>
              <a:rPr lang="en-US" dirty="0"/>
              <a:t>Not Computational Linguistics</a:t>
            </a:r>
          </a:p>
          <a:p>
            <a:r>
              <a:rPr lang="en-US" dirty="0"/>
              <a:t>Not Computer Science</a:t>
            </a:r>
          </a:p>
          <a:p>
            <a:r>
              <a:rPr lang="en-US" dirty="0"/>
              <a:t>Not Psychology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9E3CA-EC05-1C57-DE9A-478C25B2D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50D582-C47A-FB2D-39E0-0B12CC3B1148}"/>
              </a:ext>
            </a:extLst>
          </p:cNvPr>
          <p:cNvSpPr txBox="1">
            <a:spLocks/>
          </p:cNvSpPr>
          <p:nvPr/>
        </p:nvSpPr>
        <p:spPr>
          <a:xfrm>
            <a:off x="6010905" y="-201230"/>
            <a:ext cx="2798802" cy="17320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not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6BAF2-AD8C-EC6E-B43C-91FD91D11CF2}"/>
              </a:ext>
            </a:extLst>
          </p:cNvPr>
          <p:cNvSpPr txBox="1"/>
          <p:nvPr/>
        </p:nvSpPr>
        <p:spPr>
          <a:xfrm>
            <a:off x="1832291" y="5822658"/>
            <a:ext cx="7556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Acknowledging the disciplinary boundaries within interdisciplinarity</a:t>
            </a:r>
          </a:p>
          <a:p>
            <a:r>
              <a:rPr lang="en-US" dirty="0"/>
              <a:t>Need for collaboration and co-development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E6A0C127-0927-BFD3-BF2A-CA054A657763}"/>
              </a:ext>
            </a:extLst>
          </p:cNvPr>
          <p:cNvSpPr/>
          <p:nvPr/>
        </p:nvSpPr>
        <p:spPr>
          <a:xfrm rot="5400000">
            <a:off x="4202721" y="3413629"/>
            <a:ext cx="1969477" cy="26025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56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C12253-4E64-7377-A2EC-921BC5AFA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888268"/>
              </p:ext>
            </p:extLst>
          </p:nvPr>
        </p:nvGraphicFramePr>
        <p:xfrm>
          <a:off x="110835" y="1"/>
          <a:ext cx="11921837" cy="6648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262">
                  <a:extLst>
                    <a:ext uri="{9D8B030D-6E8A-4147-A177-3AD203B41FA5}">
                      <a16:colId xmlns:a16="http://schemas.microsoft.com/office/drawing/2014/main" val="3719094445"/>
                    </a:ext>
                  </a:extLst>
                </a:gridCol>
                <a:gridCol w="2283016">
                  <a:extLst>
                    <a:ext uri="{9D8B030D-6E8A-4147-A177-3AD203B41FA5}">
                      <a16:colId xmlns:a16="http://schemas.microsoft.com/office/drawing/2014/main" val="1208294462"/>
                    </a:ext>
                  </a:extLst>
                </a:gridCol>
                <a:gridCol w="2520434">
                  <a:extLst>
                    <a:ext uri="{9D8B030D-6E8A-4147-A177-3AD203B41FA5}">
                      <a16:colId xmlns:a16="http://schemas.microsoft.com/office/drawing/2014/main" val="583969019"/>
                    </a:ext>
                  </a:extLst>
                </a:gridCol>
                <a:gridCol w="1981415">
                  <a:extLst>
                    <a:ext uri="{9D8B030D-6E8A-4147-A177-3AD203B41FA5}">
                      <a16:colId xmlns:a16="http://schemas.microsoft.com/office/drawing/2014/main" val="1104161996"/>
                    </a:ext>
                  </a:extLst>
                </a:gridCol>
                <a:gridCol w="3452710">
                  <a:extLst>
                    <a:ext uri="{9D8B030D-6E8A-4147-A177-3AD203B41FA5}">
                      <a16:colId xmlns:a16="http://schemas.microsoft.com/office/drawing/2014/main" val="167396835"/>
                    </a:ext>
                  </a:extLst>
                </a:gridCol>
              </a:tblGrid>
              <a:tr h="1268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Cat 1: A bloody history with a great view.” (no. 176).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Cat 2: Expecting more interpretation of the event. These visitors arrive with previous knowledge and expectations of hot interpretation, which the exhibition fails to fulfil.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Cat 3: Visitors whose commitment to commemoration was so strong that they could project it to the site, which in return could affect them: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Cat 4:  Chasing thrill instead of compassion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Cat 5: Affected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 : </a:t>
                      </a:r>
                      <a:r>
                        <a:rPr lang="en-GB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 out of the 2090 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344775"/>
                  </a:ext>
                </a:extLst>
              </a:tr>
              <a:tr h="17762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These remarks address the event with rich, sometimes gory terms (“bloody”, “burned themselves”, etc.) but insert them in an operative 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“</a:t>
                      </a:r>
                      <a:r>
                        <a:rPr lang="en-US" sz="1600" b="1" dirty="0"/>
                        <a:t>No info </a:t>
                      </a:r>
                      <a:r>
                        <a:rPr lang="en-US" sz="1600" dirty="0"/>
                        <a:t>on the </a:t>
                      </a:r>
                      <a:r>
                        <a:rPr lang="en-US" sz="1600" b="1" dirty="0"/>
                        <a:t>massacre</a:t>
                      </a:r>
                      <a:r>
                        <a:rPr lang="en-US" sz="1600" dirty="0"/>
                        <a:t> of the Jews (...) which was a </a:t>
                      </a:r>
                      <a:r>
                        <a:rPr lang="en-US" sz="1600" b="1" dirty="0"/>
                        <a:t>pity</a:t>
                      </a:r>
                      <a:r>
                        <a:rPr lang="en-US" sz="1600" dirty="0"/>
                        <a:t>.” (no.13),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“We found it quite </a:t>
                      </a:r>
                      <a:r>
                        <a:rPr lang="en-GB" sz="1600" b="1" dirty="0"/>
                        <a:t>moving</a:t>
                      </a:r>
                      <a:r>
                        <a:rPr lang="en-GB" sz="1600" dirty="0"/>
                        <a:t> to visit as we </a:t>
                      </a:r>
                      <a:r>
                        <a:rPr lang="en-GB" sz="1600" b="1" dirty="0"/>
                        <a:t>knew about </a:t>
                      </a:r>
                      <a:r>
                        <a:rPr lang="en-GB" sz="1600" dirty="0"/>
                        <a:t>the massacre of the York Jews before we went” (no.1801). :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050" dirty="0"/>
                      </a:br>
                      <a:r>
                        <a:rPr lang="en-GB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“Stories for those </a:t>
                      </a: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fascinated by horror </a:t>
                      </a:r>
                      <a:r>
                        <a:rPr lang="en-GB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 the persecution of the city's Jewish residents, leading to their suicide, to the time when the tower was almost accidentally exploded“ (no. 508);</a:t>
                      </a:r>
                    </a:p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These remarks can refer to a physical embodiment, such as “this thought </a:t>
                      </a: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sent shivers </a:t>
                      </a:r>
                      <a:r>
                        <a:rPr lang="en-GB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down my spine, which I guess must resemble what one would experience when visiting other horrifying sites such as Auschwitz.” (no. 882).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737701"/>
                  </a:ext>
                </a:extLst>
              </a:tr>
              <a:tr h="1268737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“a few plaques explaining the </a:t>
                      </a:r>
                      <a:r>
                        <a:rPr lang="en-US" sz="1400" b="1" dirty="0"/>
                        <a:t>bland side of its history</a:t>
                      </a:r>
                      <a:r>
                        <a:rPr lang="en-US" sz="1400" dirty="0"/>
                        <a:t>, there’s </a:t>
                      </a:r>
                      <a:r>
                        <a:rPr lang="en-US" sz="1400" b="1" dirty="0"/>
                        <a:t>no mention</a:t>
                      </a:r>
                      <a:r>
                        <a:rPr lang="en-US" sz="1400" dirty="0"/>
                        <a:t> of the </a:t>
                      </a:r>
                      <a:r>
                        <a:rPr lang="en-US" sz="1400" b="1" dirty="0"/>
                        <a:t>massacre</a:t>
                      </a:r>
                      <a:r>
                        <a:rPr lang="en-US" sz="1400" dirty="0"/>
                        <a:t> of Jews” ( no. 18).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“We came and </a:t>
                      </a:r>
                      <a:r>
                        <a:rPr lang="en-US" sz="1800" b="1" dirty="0"/>
                        <a:t>said prayers </a:t>
                      </a:r>
                      <a:r>
                        <a:rPr lang="en-US" sz="1800" dirty="0"/>
                        <a:t>for the souls of the dead ” (no. 682);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“This tower has many cruel events in its life, starting with the </a:t>
                      </a:r>
                      <a:r>
                        <a:rPr lang="en-GB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masacre</a:t>
                      </a:r>
                      <a:r>
                        <a:rPr lang="en-GB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of 1100 jews in its </a:t>
                      </a:r>
                      <a:r>
                        <a:rPr lang="en-GB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arly</a:t>
                      </a:r>
                      <a:r>
                        <a:rPr lang="en-GB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years, It is told that </a:t>
                      </a: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 some nights the stones turn red, as a result of all the blood shed</a:t>
                      </a:r>
                      <a:r>
                        <a:rPr lang="en-GB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.” (no. 1302). 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They can express triggered empathy, like “The </a:t>
                      </a: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ordeal</a:t>
                      </a:r>
                      <a:r>
                        <a:rPr lang="en-GB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for those </a:t>
                      </a: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poor</a:t>
                      </a:r>
                      <a:r>
                        <a:rPr lang="en-GB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jewish</a:t>
                      </a:r>
                      <a:r>
                        <a:rPr lang="en-GB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families must of been </a:t>
                      </a: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horrendous</a:t>
                      </a:r>
                      <a:r>
                        <a:rPr lang="en-GB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” (no. 1374)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335925"/>
                  </a:ext>
                </a:extLst>
              </a:tr>
              <a:tr h="1120717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 “</a:t>
                      </a:r>
                      <a:r>
                        <a:rPr lang="en-US" sz="1600" b="1" dirty="0"/>
                        <a:t>not much </a:t>
                      </a:r>
                      <a:r>
                        <a:rPr lang="en-US" sz="1600" dirty="0"/>
                        <a:t>made of the </a:t>
                      </a:r>
                      <a:r>
                        <a:rPr lang="en-US" sz="1600" b="1" dirty="0"/>
                        <a:t>Jewish martyrs</a:t>
                      </a:r>
                      <a:r>
                        <a:rPr lang="en-US" sz="1600" dirty="0"/>
                        <a:t>” (no. 1246)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“(...)it is also a </a:t>
                      </a:r>
                      <a:r>
                        <a:rPr lang="en-US" sz="1800" b="1" dirty="0"/>
                        <a:t>sacred site</a:t>
                      </a:r>
                      <a:r>
                        <a:rPr lang="en-US" sz="1800" dirty="0"/>
                        <a:t>.” (no. 784);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Finally, they can display the combination of physical, emotional, and intellectual reflection: “I am not of the Jewish faith but it still </a:t>
                      </a: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haunts me </a:t>
                      </a:r>
                      <a:r>
                        <a:rPr lang="en-GB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 think of the </a:t>
                      </a:r>
                      <a:r>
                        <a:rPr lang="en-GB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pogram</a:t>
                      </a:r>
                      <a:r>
                        <a:rPr lang="en-GB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albeit hundreds of years ago and by "modern" standards some would say small scale". (no. 1100)</a:t>
                      </a:r>
                      <a:endParaRPr lang="en-GB" sz="1050" b="0" dirty="0">
                        <a:effectLst/>
                      </a:endParaRPr>
                    </a:p>
                    <a:p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125879"/>
                  </a:ext>
                </a:extLst>
              </a:tr>
              <a:tr h="1007941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“The Heritage Trust [sic!] </a:t>
                      </a:r>
                      <a:r>
                        <a:rPr lang="en-US" sz="1200" b="1" dirty="0"/>
                        <a:t>fails</a:t>
                      </a:r>
                      <a:r>
                        <a:rPr lang="en-US" sz="1200" dirty="0"/>
                        <a:t> to present this story in any useful context.” (no. 1960).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“we even saw from a distance </a:t>
                      </a:r>
                      <a:r>
                        <a:rPr lang="en-US" sz="1100" b="1" dirty="0"/>
                        <a:t>a </a:t>
                      </a:r>
                      <a:r>
                        <a:rPr lang="en-US" sz="1100" b="1" dirty="0" err="1"/>
                        <a:t>jewish</a:t>
                      </a:r>
                      <a:r>
                        <a:rPr lang="en-US" sz="1100" b="1" dirty="0"/>
                        <a:t> remembrance ceremony</a:t>
                      </a:r>
                      <a:r>
                        <a:rPr lang="en-US" sz="1100" dirty="0"/>
                        <a:t> being privately performed by the tower at the entrance. “ (no. 1251). </a:t>
                      </a:r>
                    </a:p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836858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AFC83A-9945-B6D6-530A-6B656261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9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32139499-8951-E512-587C-6B26C74F4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26743"/>
              </p:ext>
            </p:extLst>
          </p:nvPr>
        </p:nvGraphicFramePr>
        <p:xfrm>
          <a:off x="0" y="0"/>
          <a:ext cx="11716434" cy="6594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662">
                  <a:extLst>
                    <a:ext uri="{9D8B030D-6E8A-4147-A177-3AD203B41FA5}">
                      <a16:colId xmlns:a16="http://schemas.microsoft.com/office/drawing/2014/main" val="691509737"/>
                    </a:ext>
                  </a:extLst>
                </a:gridCol>
                <a:gridCol w="1727079">
                  <a:extLst>
                    <a:ext uri="{9D8B030D-6E8A-4147-A177-3AD203B41FA5}">
                      <a16:colId xmlns:a16="http://schemas.microsoft.com/office/drawing/2014/main" val="1264908078"/>
                    </a:ext>
                  </a:extLst>
                </a:gridCol>
                <a:gridCol w="2474237">
                  <a:extLst>
                    <a:ext uri="{9D8B030D-6E8A-4147-A177-3AD203B41FA5}">
                      <a16:colId xmlns:a16="http://schemas.microsoft.com/office/drawing/2014/main" val="432844796"/>
                    </a:ext>
                  </a:extLst>
                </a:gridCol>
                <a:gridCol w="2796628">
                  <a:extLst>
                    <a:ext uri="{9D8B030D-6E8A-4147-A177-3AD203B41FA5}">
                      <a16:colId xmlns:a16="http://schemas.microsoft.com/office/drawing/2014/main" val="358439306"/>
                    </a:ext>
                  </a:extLst>
                </a:gridCol>
                <a:gridCol w="3032828">
                  <a:extLst>
                    <a:ext uri="{9D8B030D-6E8A-4147-A177-3AD203B41FA5}">
                      <a16:colId xmlns:a16="http://schemas.microsoft.com/office/drawing/2014/main" val="271356062"/>
                    </a:ext>
                  </a:extLst>
                </a:gridCol>
              </a:tblGrid>
              <a:tr h="455787">
                <a:tc>
                  <a:txBody>
                    <a:bodyPr/>
                    <a:lstStyle/>
                    <a:p>
                      <a:r>
                        <a:rPr lang="en-GB" sz="900" dirty="0"/>
                        <a:t>Embodiment via their senses: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The sight of the ship was the culmination of the visual impulse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They received the intended message of the storytelling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Referring to the crew being “brought to life” is a recurring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Contemplating the life of the crew went hand in hand with acknowledging their death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788252"/>
                  </a:ext>
                </a:extLst>
              </a:tr>
              <a:tr h="1342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“You could experience the smells, and sounds on board. It was an </a:t>
                      </a:r>
                      <a:r>
                        <a:rPr lang="en-GB" sz="1200" b="1" dirty="0"/>
                        <a:t>eerie</a:t>
                      </a:r>
                      <a:r>
                        <a:rPr lang="en-GB" sz="1200" dirty="0"/>
                        <a:t> experience” (no. 105);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/>
                        <a:t> “</a:t>
                      </a:r>
                      <a:r>
                        <a:rPr lang="en-GB" sz="1100" dirty="0"/>
                        <a:t>the first glimpse of the ship brought </a:t>
                      </a:r>
                      <a:r>
                        <a:rPr lang="en-GB" sz="1100" b="1" dirty="0"/>
                        <a:t>goose bumps</a:t>
                      </a:r>
                      <a:r>
                        <a:rPr lang="en-GB" sz="1100" dirty="0"/>
                        <a:t>. The whole museum is very cleverly done, creating a real sense of </a:t>
                      </a:r>
                      <a:r>
                        <a:rPr lang="en-GB" sz="1100" b="1" dirty="0"/>
                        <a:t>awe</a:t>
                      </a:r>
                      <a:r>
                        <a:rPr lang="en-GB" sz="1100" dirty="0"/>
                        <a:t>” (no. 236); </a:t>
                      </a:r>
                    </a:p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“It's hard to imagine that the huge hull of the Mary Rose does not dominate this exhibition, but there is so </a:t>
                      </a:r>
                      <a:r>
                        <a:rPr lang="en-GB" sz="1200" b="1" dirty="0"/>
                        <a:t>much more to see </a:t>
                      </a:r>
                      <a:r>
                        <a:rPr lang="en-GB" sz="1200" dirty="0"/>
                        <a:t>that it is set in context. (no. 92).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 “very atmospheric bearing in mind </a:t>
                      </a:r>
                      <a:r>
                        <a:rPr lang="en-GB" sz="1100" b="1" dirty="0"/>
                        <a:t>over 500 people lost their lives </a:t>
                      </a:r>
                      <a:r>
                        <a:rPr lang="en-GB" sz="1100" dirty="0"/>
                        <a:t>on her. She is brought </a:t>
                      </a:r>
                      <a:r>
                        <a:rPr lang="en-GB" sz="1100" b="1" dirty="0"/>
                        <a:t>back to life </a:t>
                      </a:r>
                      <a:r>
                        <a:rPr lang="en-GB" sz="1100" dirty="0"/>
                        <a:t>with very clever holographic images and sounds which show </a:t>
                      </a:r>
                      <a:r>
                        <a:rPr lang="en-GB" sz="1100" b="1" dirty="0"/>
                        <a:t>people on board</a:t>
                      </a:r>
                      <a:r>
                        <a:rPr lang="en-GB" sz="1100" dirty="0"/>
                        <a:t> her carrying out their work” (no. 101).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“You end up </a:t>
                      </a:r>
                      <a:r>
                        <a:rPr lang="en-GB" sz="1600" b="1" dirty="0"/>
                        <a:t>feeling for </a:t>
                      </a:r>
                      <a:r>
                        <a:rPr lang="en-GB" sz="1600" dirty="0"/>
                        <a:t>the lost sailors and wandering in </a:t>
                      </a:r>
                      <a:r>
                        <a:rPr lang="en-GB" sz="1600" b="1" dirty="0"/>
                        <a:t>awe</a:t>
                      </a:r>
                      <a:r>
                        <a:rPr lang="en-GB" sz="1600" dirty="0"/>
                        <a:t> at both the way they </a:t>
                      </a:r>
                      <a:r>
                        <a:rPr lang="en-GB" sz="1600" b="1" dirty="0"/>
                        <a:t>lived and died</a:t>
                      </a:r>
                      <a:r>
                        <a:rPr lang="en-GB" sz="1600" dirty="0"/>
                        <a:t>” (no. 612); </a:t>
                      </a:r>
                    </a:p>
                    <a:p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149564"/>
                  </a:ext>
                </a:extLst>
              </a:tr>
              <a:tr h="12913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/>
                        <a:t>“atmospheric noise if creaking wood and sea and the projected pictures of what life on board would have been like were </a:t>
                      </a:r>
                      <a:r>
                        <a:rPr lang="en-GB" sz="1050" b="1" dirty="0"/>
                        <a:t>thrilling</a:t>
                      </a:r>
                      <a:r>
                        <a:rPr lang="en-GB" sz="1050" dirty="0"/>
                        <a:t>” (no. 316). </a:t>
                      </a:r>
                    </a:p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“For me the sight was </a:t>
                      </a:r>
                      <a:r>
                        <a:rPr lang="en-GB" sz="1400" b="1" dirty="0"/>
                        <a:t>overwhelming</a:t>
                      </a:r>
                      <a:r>
                        <a:rPr lang="en-GB" sz="1400" dirty="0"/>
                        <a:t>” (no. 5);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“we also loved the way that displays were shown with reference to </a:t>
                      </a:r>
                      <a:r>
                        <a:rPr lang="en-GB" sz="1200" b="1" dirty="0"/>
                        <a:t>real people </a:t>
                      </a:r>
                      <a:r>
                        <a:rPr lang="en-GB" sz="1200" dirty="0"/>
                        <a:t>who had worked on board. It made it </a:t>
                      </a:r>
                      <a:r>
                        <a:rPr lang="en-GB" sz="1200" b="1" dirty="0"/>
                        <a:t>so easy to relate </a:t>
                      </a:r>
                      <a:r>
                        <a:rPr lang="en-GB" sz="1200" dirty="0"/>
                        <a:t>to” (no. 15). </a:t>
                      </a:r>
                    </a:p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Craftsmanship of the crew and their material culture: “very moving as you get to see a range of </a:t>
                      </a:r>
                      <a:r>
                        <a:rPr lang="en-GB" sz="1400" b="1" dirty="0"/>
                        <a:t>personal artefacts</a:t>
                      </a:r>
                      <a:r>
                        <a:rPr lang="en-GB" sz="1400" dirty="0"/>
                        <a:t> from the ship’s crew.” (no. 56).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“it is also a </a:t>
                      </a:r>
                      <a:r>
                        <a:rPr lang="en-GB" sz="1800" b="1" dirty="0"/>
                        <a:t>memorial to the crew</a:t>
                      </a:r>
                      <a:r>
                        <a:rPr lang="en-GB" sz="1800" dirty="0"/>
                        <a:t>, of whom over 400 lost their lives.” (no. 151);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225353"/>
                  </a:ext>
                </a:extLst>
              </a:tr>
              <a:tr h="1088825">
                <a:tc>
                  <a:txBody>
                    <a:bodyPr/>
                    <a:lstStyle/>
                    <a:p>
                      <a:r>
                        <a:rPr lang="en-GB" sz="1400" dirty="0"/>
                        <a:t>“this </a:t>
                      </a:r>
                      <a:r>
                        <a:rPr lang="en-GB" sz="1400" b="1" dirty="0"/>
                        <a:t>place gives me chills</a:t>
                      </a:r>
                      <a:r>
                        <a:rPr lang="en-GB" sz="1400" dirty="0"/>
                        <a:t>!!” (no. 119).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/>
                        <a:t>“I didn’t expect to have such a </a:t>
                      </a:r>
                      <a:r>
                        <a:rPr lang="en-GB" sz="1050" b="1" dirty="0"/>
                        <a:t>strong emotional </a:t>
                      </a:r>
                      <a:r>
                        <a:rPr lang="en-GB" sz="1050" dirty="0"/>
                        <a:t>reaction to the Mary Rose. She took my words away!” (no. 6).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“They tell the </a:t>
                      </a:r>
                      <a:r>
                        <a:rPr lang="en-GB" sz="1200" b="1" dirty="0"/>
                        <a:t>stories of the peopl</a:t>
                      </a:r>
                      <a:r>
                        <a:rPr lang="en-GB" sz="1200" dirty="0"/>
                        <a:t>e who were the crew in ways that help you understand </a:t>
                      </a:r>
                      <a:r>
                        <a:rPr lang="en-GB" sz="1200" b="1" dirty="0"/>
                        <a:t>their live</a:t>
                      </a:r>
                      <a:r>
                        <a:rPr lang="en-GB" sz="1200" dirty="0"/>
                        <a:t>s.” (no. 21).</a:t>
                      </a:r>
                    </a:p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“like an </a:t>
                      </a:r>
                      <a:r>
                        <a:rPr lang="en-GB" sz="1600" b="1" dirty="0"/>
                        <a:t>atmospheric ghost</a:t>
                      </a:r>
                      <a:r>
                        <a:rPr lang="en-GB" sz="1600" dirty="0"/>
                        <a:t>” (no. 534).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73272"/>
                  </a:ext>
                </a:extLst>
              </a:tr>
              <a:tr h="430466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“a visit is stunningly </a:t>
                      </a:r>
                      <a:r>
                        <a:rPr lang="en-GB" sz="1200" b="1" dirty="0"/>
                        <a:t>moving</a:t>
                      </a:r>
                      <a:r>
                        <a:rPr lang="en-GB" sz="1200" dirty="0"/>
                        <a:t>” (no. 467), </a:t>
                      </a:r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505230"/>
                  </a:ext>
                </a:extLst>
              </a:tr>
              <a:tr h="430466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“</a:t>
                      </a:r>
                      <a:r>
                        <a:rPr lang="en-GB" sz="1200" b="1" dirty="0"/>
                        <a:t>very moving </a:t>
                      </a:r>
                      <a:r>
                        <a:rPr lang="en-GB" sz="1200" b="0" dirty="0"/>
                        <a:t>tribute to both a real </a:t>
                      </a:r>
                      <a:r>
                        <a:rPr lang="en-GB" sz="1200" b="1" dirty="0"/>
                        <a:t>human tragedy</a:t>
                      </a:r>
                      <a:r>
                        <a:rPr lang="en-GB" sz="1200" b="0" dirty="0"/>
                        <a:t>” (no. 97</a:t>
                      </a:r>
                      <a:endParaRPr lang="en-GB" sz="1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090642"/>
                  </a:ext>
                </a:extLst>
              </a:tr>
              <a:tr h="633038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/>
                        <a:t>“</a:t>
                      </a:r>
                      <a:r>
                        <a:rPr lang="en-GB" sz="1050" b="1" dirty="0"/>
                        <a:t>Sadly</a:t>
                      </a:r>
                      <a:r>
                        <a:rPr lang="en-GB" sz="1050" dirty="0"/>
                        <a:t> they have a skeleton of a </a:t>
                      </a:r>
                      <a:r>
                        <a:rPr lang="en-GB" sz="1050" b="1" dirty="0"/>
                        <a:t>dog</a:t>
                      </a:r>
                      <a:r>
                        <a:rPr lang="en-GB" sz="1050" dirty="0"/>
                        <a:t> that was found inside the doorway of a cabin he </a:t>
                      </a:r>
                      <a:r>
                        <a:rPr lang="en-GB" sz="1050" b="1" dirty="0"/>
                        <a:t>had awaited the return of his master</a:t>
                      </a:r>
                      <a:r>
                        <a:rPr lang="en-GB" sz="1050" dirty="0"/>
                        <a:t>.” (no. 330). </a:t>
                      </a:r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378497"/>
                  </a:ext>
                </a:extLst>
              </a:tr>
              <a:tr h="633038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/>
                        <a:t>“mind blowing experience, </a:t>
                      </a:r>
                      <a:r>
                        <a:rPr lang="en-GB" sz="1050" b="1" dirty="0"/>
                        <a:t>emotional</a:t>
                      </a:r>
                      <a:r>
                        <a:rPr lang="en-GB" sz="1050" dirty="0"/>
                        <a:t> when you think of the whole story, absolutely </a:t>
                      </a:r>
                      <a:r>
                        <a:rPr lang="en-GB" sz="1050" b="1" dirty="0"/>
                        <a:t>absorbing</a:t>
                      </a:r>
                      <a:r>
                        <a:rPr lang="en-GB" sz="1050" dirty="0"/>
                        <a:t> and thought provoking” (no. 190).</a:t>
                      </a:r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99331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857B33-D8DF-48AF-340A-C28B8717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92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9ADC525-C289-2514-C4AE-D23C2330B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526516"/>
              </p:ext>
            </p:extLst>
          </p:nvPr>
        </p:nvGraphicFramePr>
        <p:xfrm>
          <a:off x="88105" y="-33620"/>
          <a:ext cx="12015789" cy="6976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9478">
                  <a:extLst>
                    <a:ext uri="{9D8B030D-6E8A-4147-A177-3AD203B41FA5}">
                      <a16:colId xmlns:a16="http://schemas.microsoft.com/office/drawing/2014/main" val="4025872287"/>
                    </a:ext>
                  </a:extLst>
                </a:gridCol>
                <a:gridCol w="1967498">
                  <a:extLst>
                    <a:ext uri="{9D8B030D-6E8A-4147-A177-3AD203B41FA5}">
                      <a16:colId xmlns:a16="http://schemas.microsoft.com/office/drawing/2014/main" val="476777514"/>
                    </a:ext>
                  </a:extLst>
                </a:gridCol>
                <a:gridCol w="2012497">
                  <a:extLst>
                    <a:ext uri="{9D8B030D-6E8A-4147-A177-3AD203B41FA5}">
                      <a16:colId xmlns:a16="http://schemas.microsoft.com/office/drawing/2014/main" val="3250864400"/>
                    </a:ext>
                  </a:extLst>
                </a:gridCol>
                <a:gridCol w="2403158">
                  <a:extLst>
                    <a:ext uri="{9D8B030D-6E8A-4147-A177-3AD203B41FA5}">
                      <a16:colId xmlns:a16="http://schemas.microsoft.com/office/drawing/2014/main" val="3725249720"/>
                    </a:ext>
                  </a:extLst>
                </a:gridCol>
                <a:gridCol w="2403158">
                  <a:extLst>
                    <a:ext uri="{9D8B030D-6E8A-4147-A177-3AD203B41FA5}">
                      <a16:colId xmlns:a16="http://schemas.microsoft.com/office/drawing/2014/main" val="595321595"/>
                    </a:ext>
                  </a:extLst>
                </a:gridCol>
              </a:tblGrid>
              <a:tr h="10102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The verbs and adjectives the visitors use are unusually dark, suggesting that the exhibition achieved a magnetically gothic, even brutal atmosphere: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Incorporated gore: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The visitors also reacted to the sensory experiences. Between excitement and hot cognition: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Adapted to the  message and language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Ethical problem with the exhibition as showing signs of affect or engaging in the morbid thrill: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548392"/>
                  </a:ext>
                </a:extLst>
              </a:tr>
              <a:tr h="969568">
                <a:tc>
                  <a:txBody>
                    <a:bodyPr/>
                    <a:lstStyle/>
                    <a:p>
                      <a:r>
                        <a:rPr lang="en-GB" sz="1600" dirty="0"/>
                        <a:t>“a quite </a:t>
                      </a:r>
                      <a:r>
                        <a:rPr lang="en-GB" sz="1600" b="1" dirty="0"/>
                        <a:t>disturbing</a:t>
                      </a:r>
                      <a:r>
                        <a:rPr lang="en-GB" sz="1600" dirty="0"/>
                        <a:t> medieval massacre exhibit” (no. 631)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“There is nothing like </a:t>
                      </a:r>
                      <a:r>
                        <a:rPr lang="en-GB" sz="1100" b="1" dirty="0"/>
                        <a:t>skulls with holes in </a:t>
                      </a:r>
                      <a:r>
                        <a:rPr lang="en-GB" sz="1100" dirty="0"/>
                        <a:t>them to remind you how these people died.” (no. 626).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/>
                        <a:t>“exciting to see the projected film of an marching army in the exhibition of when the Danes attacked Gotland and hear the sounds with it” (no.12). 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/>
                        <a:t>“The battle of Gotland for example is a </a:t>
                      </a:r>
                      <a:r>
                        <a:rPr lang="en-GB" sz="1050" b="1" dirty="0"/>
                        <a:t>terrible event</a:t>
                      </a:r>
                      <a:r>
                        <a:rPr lang="en-GB" sz="1050" dirty="0"/>
                        <a:t>, reenacted with noises, artifacts, </a:t>
                      </a:r>
                      <a:r>
                        <a:rPr lang="en-GB" sz="1050" dirty="0" err="1"/>
                        <a:t>informations</a:t>
                      </a:r>
                      <a:r>
                        <a:rPr lang="en-GB" sz="1050" dirty="0"/>
                        <a:t> which could transform military personnel into anti military advocates” (no. 582). 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“The </a:t>
                      </a:r>
                      <a:r>
                        <a:rPr lang="en-GB" sz="1200" dirty="0" err="1"/>
                        <a:t>Midieval</a:t>
                      </a:r>
                      <a:r>
                        <a:rPr lang="en-GB" sz="1200" dirty="0"/>
                        <a:t> Massacre exhibit is also exceptional. It can be a little </a:t>
                      </a:r>
                      <a:r>
                        <a:rPr lang="en-GB" sz="1200" b="1" dirty="0"/>
                        <a:t>overwhelming</a:t>
                      </a:r>
                      <a:r>
                        <a:rPr lang="en-GB" sz="1200" dirty="0"/>
                        <a:t> at times” (no. 150). 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013161"/>
                  </a:ext>
                </a:extLst>
              </a:tr>
              <a:tr h="1973152">
                <a:tc>
                  <a:txBody>
                    <a:bodyPr/>
                    <a:lstStyle/>
                    <a:p>
                      <a:r>
                        <a:rPr lang="en-GB" sz="1200" dirty="0"/>
                        <a:t>“we encountered the well-presented albeit grim relics from the Battle of Gotland 1361. The exhibit features </a:t>
                      </a:r>
                      <a:r>
                        <a:rPr lang="en-GB" sz="1200" b="1" dirty="0"/>
                        <a:t>skeletal remains </a:t>
                      </a:r>
                      <a:r>
                        <a:rPr lang="en-GB" sz="1200" dirty="0"/>
                        <a:t>and weapons recovered from a </a:t>
                      </a:r>
                      <a:r>
                        <a:rPr lang="en-GB" sz="1200" b="1" dirty="0"/>
                        <a:t>brutal</a:t>
                      </a:r>
                      <a:r>
                        <a:rPr lang="en-GB" sz="1200" dirty="0"/>
                        <a:t> battle between Gotland farmers and professional Danish soldiers. Medieval life must have been </a:t>
                      </a:r>
                      <a:r>
                        <a:rPr lang="en-GB" sz="1200" b="1" dirty="0"/>
                        <a:t>nasty</a:t>
                      </a:r>
                      <a:r>
                        <a:rPr lang="en-GB" sz="1200" dirty="0"/>
                        <a:t>, short and </a:t>
                      </a:r>
                      <a:r>
                        <a:rPr lang="en-GB" sz="1200" b="1" dirty="0"/>
                        <a:t>brutish</a:t>
                      </a:r>
                      <a:r>
                        <a:rPr lang="en-GB" sz="1200" dirty="0"/>
                        <a:t>.” (no. 360);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“Particularly interesting, though </a:t>
                      </a:r>
                      <a:r>
                        <a:rPr lang="en-GB" sz="1100" b="1" dirty="0"/>
                        <a:t>gruesome</a:t>
                      </a:r>
                      <a:r>
                        <a:rPr lang="en-GB" sz="1100" dirty="0"/>
                        <a:t>, was the display featuring </a:t>
                      </a:r>
                      <a:r>
                        <a:rPr lang="en-GB" sz="1100" b="1" dirty="0"/>
                        <a:t>dead corpses and skeletons </a:t>
                      </a:r>
                      <a:r>
                        <a:rPr lang="en-GB" sz="1100" dirty="0"/>
                        <a:t>of those soldiers that had participated in the Battle of Visby in 1361, with their bodies showing the effects of blows and hits.” (no. 70);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/>
                        <a:t>“To set a sense of foreboding a tone sounds in the room followed by fleeting images of soldiers on projected on the walls. The sound of arrows fly by and then cheering followed by </a:t>
                      </a:r>
                      <a:r>
                        <a:rPr lang="en-GB" sz="1050" b="1" dirty="0"/>
                        <a:t>cries and moans</a:t>
                      </a:r>
                      <a:r>
                        <a:rPr lang="en-GB" sz="1050" dirty="0"/>
                        <a:t>. It is the most </a:t>
                      </a:r>
                      <a:r>
                        <a:rPr lang="en-GB" sz="1050" b="1" dirty="0"/>
                        <a:t>haunting</a:t>
                      </a:r>
                      <a:r>
                        <a:rPr lang="en-GB" sz="1050" dirty="0"/>
                        <a:t> depicting of the </a:t>
                      </a:r>
                      <a:r>
                        <a:rPr lang="en-GB" sz="1050" b="1" dirty="0"/>
                        <a:t>horrors</a:t>
                      </a:r>
                      <a:r>
                        <a:rPr lang="en-GB" sz="1050" dirty="0"/>
                        <a:t> of battle I have seen in a museum.” (no. 543).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“the Danish </a:t>
                      </a:r>
                      <a:r>
                        <a:rPr lang="en-GB" sz="1200" dirty="0" err="1"/>
                        <a:t>assult</a:t>
                      </a:r>
                      <a:r>
                        <a:rPr lang="en-GB" sz="1200" dirty="0"/>
                        <a:t> of Visby in 1361” (no.105),  -&gt; the use of “assault” instead of “attack” suggests an unconscious reaction to the storytelling.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“Children will love ( or be scared by) the mediaeval massacre display where the </a:t>
                      </a:r>
                      <a:r>
                        <a:rPr lang="en-GB" sz="1400" b="1" dirty="0"/>
                        <a:t>victims' skeletons </a:t>
                      </a:r>
                      <a:r>
                        <a:rPr lang="en-GB" sz="1400" dirty="0"/>
                        <a:t>were found still dressed in their chain mail and armour - a unique find.” (no. 155)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793198"/>
                  </a:ext>
                </a:extLst>
              </a:tr>
              <a:tr h="1120556">
                <a:tc>
                  <a:txBody>
                    <a:bodyPr/>
                    <a:lstStyle/>
                    <a:p>
                      <a:r>
                        <a:rPr lang="en-GB" sz="1100" dirty="0"/>
                        <a:t>“you are drawn into it. One hall deals with the </a:t>
                      </a:r>
                      <a:r>
                        <a:rPr lang="en-GB" sz="1100" b="1" dirty="0"/>
                        <a:t>mass grave </a:t>
                      </a:r>
                      <a:r>
                        <a:rPr lang="en-GB" sz="1100" dirty="0"/>
                        <a:t>of farmers on Gotland </a:t>
                      </a:r>
                      <a:r>
                        <a:rPr lang="en-GB" sz="1100" b="1" dirty="0"/>
                        <a:t>slaughtered</a:t>
                      </a:r>
                      <a:r>
                        <a:rPr lang="en-GB" sz="1100" dirty="0"/>
                        <a:t> during an attack by an invading Danish army. You learn about the event, the artifacts, the </a:t>
                      </a:r>
                      <a:r>
                        <a:rPr lang="en-GB" sz="1100" dirty="0" err="1"/>
                        <a:t>archeology</a:t>
                      </a:r>
                      <a:r>
                        <a:rPr lang="en-GB" sz="1100" dirty="0"/>
                        <a:t> and you are drawn in to the event.”(no. 626).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“The room presented (...) </a:t>
                      </a:r>
                      <a:r>
                        <a:rPr lang="en-GB" sz="1000" b="1" dirty="0"/>
                        <a:t>shattered, hacked and crush skulls</a:t>
                      </a:r>
                      <a:r>
                        <a:rPr lang="en-GB" sz="1000" dirty="0"/>
                        <a:t>, some forever wedded to remnants of the chain mail they had worn to battle”. (no. 543). 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“This lack of a meaningful display, struck me as being disrespectful of human lives that have passed” (no. 133). 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318843"/>
                  </a:ext>
                </a:extLst>
              </a:tr>
              <a:tr h="15373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The reviews include a list of gory terms (like </a:t>
                      </a:r>
                      <a:r>
                        <a:rPr lang="en-GB" sz="1100" b="1" dirty="0"/>
                        <a:t>haunting, horrors, bodies tossed, shattered, sense of foreboding, disturbing, scared, nasty, brutish, tragically, gruesome, human mortality</a:t>
                      </a:r>
                      <a:r>
                        <a:rPr lang="en-GB" sz="1100" dirty="0"/>
                        <a:t>, etc.), which are unusual in the overall operational language of TripAdvisor, and suggest the presence of hot cognition of the displayed trauma.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670137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FCDB1D-137C-F6E5-26AC-A0FDDB02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38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BDAAC-0990-4FAF-B1E4-089BE5AAE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03" y="-271649"/>
            <a:ext cx="10515600" cy="1325563"/>
          </a:xfrm>
        </p:spPr>
        <p:txBody>
          <a:bodyPr/>
          <a:lstStyle/>
          <a:p>
            <a:r>
              <a:rPr lang="en-GB" dirty="0"/>
              <a:t>The problem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A1ACC3-B868-4E00-8BCF-B44380359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6051" y="1358793"/>
            <a:ext cx="10515600" cy="8626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64EF85-A2C9-4FFD-833B-C74C61CC84A7}"/>
              </a:ext>
            </a:extLst>
          </p:cNvPr>
          <p:cNvSpPr txBox="1"/>
          <p:nvPr/>
        </p:nvSpPr>
        <p:spPr>
          <a:xfrm>
            <a:off x="436051" y="1000778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Curatorial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C1857E-87E1-4893-A5D7-03A352AD803B}"/>
              </a:ext>
            </a:extLst>
          </p:cNvPr>
          <p:cNvSpPr txBox="1"/>
          <p:nvPr/>
        </p:nvSpPr>
        <p:spPr>
          <a:xfrm>
            <a:off x="432012" y="2308005"/>
            <a:ext cx="4093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Audience reaction based on close reading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B0A4696-CC00-47B6-AB44-C379DCBD9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886599"/>
              </p:ext>
            </p:extLst>
          </p:nvPr>
        </p:nvGraphicFramePr>
        <p:xfrm>
          <a:off x="432012" y="2716406"/>
          <a:ext cx="10629123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041">
                  <a:extLst>
                    <a:ext uri="{9D8B030D-6E8A-4147-A177-3AD203B41FA5}">
                      <a16:colId xmlns:a16="http://schemas.microsoft.com/office/drawing/2014/main" val="256986531"/>
                    </a:ext>
                  </a:extLst>
                </a:gridCol>
                <a:gridCol w="3543041">
                  <a:extLst>
                    <a:ext uri="{9D8B030D-6E8A-4147-A177-3AD203B41FA5}">
                      <a16:colId xmlns:a16="http://schemas.microsoft.com/office/drawing/2014/main" val="2270468766"/>
                    </a:ext>
                  </a:extLst>
                </a:gridCol>
                <a:gridCol w="3543041">
                  <a:extLst>
                    <a:ext uri="{9D8B030D-6E8A-4147-A177-3AD203B41FA5}">
                      <a16:colId xmlns:a16="http://schemas.microsoft.com/office/drawing/2014/main" val="35692562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gradFill>
                      <a:gsLst>
                        <a:gs pos="12000">
                          <a:srgbClr val="95ABEA"/>
                        </a:gs>
                        <a:gs pos="35000">
                          <a:srgbClr val="F5BE16"/>
                        </a:gs>
                        <a:gs pos="66000">
                          <a:srgbClr val="FF0000"/>
                        </a:gs>
                      </a:gsLst>
                      <a:path path="circle">
                        <a:fillToRect l="100000" t="10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278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Medieval Massacre:</a:t>
                      </a:r>
                      <a:br>
                        <a:rPr lang="en-GB" dirty="0"/>
                      </a:br>
                      <a:r>
                        <a:rPr lang="en-GB" dirty="0"/>
                        <a:t>The audience reacted to the message and incorporated the approach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Mary Rose:</a:t>
                      </a:r>
                      <a:br>
                        <a:rPr lang="en-GB" dirty="0"/>
                      </a:br>
                      <a:r>
                        <a:rPr lang="en-GB" dirty="0"/>
                        <a:t>The approach of balancing the awe of material culture with sentiments towards the crew via storytelling resulted in hot cognition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Clifford Tower:</a:t>
                      </a:r>
                      <a:br>
                        <a:rPr lang="en-GB" dirty="0"/>
                      </a:br>
                      <a:r>
                        <a:rPr lang="en-GB" dirty="0"/>
                        <a:t>Despite the efforts of not focusing on the tragedy, those sensitive to it were affected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2263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63E156-7C8E-20BC-CF80-9EA41C9265DC}"/>
              </a:ext>
            </a:extLst>
          </p:cNvPr>
          <p:cNvSpPr txBox="1"/>
          <p:nvPr/>
        </p:nvSpPr>
        <p:spPr>
          <a:xfrm>
            <a:off x="338828" y="5142682"/>
            <a:ext cx="167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Distant reading</a:t>
            </a:r>
          </a:p>
        </p:txBody>
      </p:sp>
      <p:pic>
        <p:nvPicPr>
          <p:cNvPr id="9" name="Picture 8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9DB7A475-52F7-0A5B-6EC7-5EB704932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17" y="4824606"/>
            <a:ext cx="4531236" cy="1925775"/>
          </a:xfrm>
          <a:prstGeom prst="rect">
            <a:avLst/>
          </a:prstGeom>
        </p:spPr>
      </p:pic>
      <p:pic>
        <p:nvPicPr>
          <p:cNvPr id="11" name="Picture 10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3CB79306-A6EF-2A70-261A-901246A6A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10" y="5007032"/>
            <a:ext cx="4541147" cy="19257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19C2B-9180-1412-3F10-3E07EB72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91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801627-6861-4EA9-BE98-E0CE33A89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43466" cy="685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C1483F-490E-4C8A-8765-1F8AF0C67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0"/>
            <a:ext cx="3736189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2FC8E-4260-4A13-8B56-6EC4B28D4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8" y="643466"/>
            <a:ext cx="3092718" cy="5528734"/>
          </a:xfrm>
          <a:noFill/>
        </p:spPr>
        <p:txBody>
          <a:bodyPr anchor="t">
            <a:normAutofit/>
          </a:bodyPr>
          <a:lstStyle/>
          <a:p>
            <a:r>
              <a:rPr lang="en-GB" sz="2800">
                <a:solidFill>
                  <a:srgbClr val="FFFFFF"/>
                </a:solidFill>
              </a:rPr>
              <a:t>The Problem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49BF42-D05C-4553-9417-7B869575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654" y="0"/>
            <a:ext cx="691318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505CF-B438-4C7E-976A-5F9434768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898" y="643466"/>
            <a:ext cx="5827472" cy="5571067"/>
          </a:xfrm>
        </p:spPr>
        <p:txBody>
          <a:bodyPr>
            <a:normAutofit/>
          </a:bodyPr>
          <a:lstStyle/>
          <a:p>
            <a:r>
              <a:rPr lang="en-US" sz="2200"/>
              <a:t>The close reading and the distant reading contradicts</a:t>
            </a:r>
          </a:p>
          <a:p>
            <a:r>
              <a:rPr lang="en-US" sz="2200"/>
              <a:t>The close reading differentiated between very different emotions composites based on the three different curatorial techniques applied at the exhibitions</a:t>
            </a:r>
          </a:p>
          <a:p>
            <a:r>
              <a:rPr lang="en-US" sz="2200">
                <a:sym typeface="Wingdings" pitchFamily="2" charset="2"/>
              </a:rPr>
              <a:t></a:t>
            </a:r>
            <a:r>
              <a:rPr lang="en-US" sz="2200"/>
              <a:t>The distant reading washed them together</a:t>
            </a:r>
          </a:p>
          <a:p>
            <a:pPr lvl="1"/>
            <a:r>
              <a:rPr lang="en-US" sz="2200">
                <a:sym typeface="Wingdings" pitchFamily="2" charset="2"/>
              </a:rPr>
              <a:t></a:t>
            </a:r>
            <a:r>
              <a:rPr lang="en-US" sz="2200"/>
              <a:t>Emotion detection in this case was not valid</a:t>
            </a:r>
          </a:p>
          <a:p>
            <a:r>
              <a:rPr lang="en-US" sz="2200">
                <a:sym typeface="Wingdings" pitchFamily="2" charset="2"/>
              </a:rPr>
              <a:t>the method is used widely without control: applications, detections, predictions, analysis, tweet profiling, etc.</a:t>
            </a:r>
            <a:endParaRPr lang="en-US" sz="2200"/>
          </a:p>
          <a:p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FFD26-2B0F-756D-2C55-D84E5E6D4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4E6F2A5-7723-D94B-A18C-FDCA0A223B21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2CEC1-5FCD-16AB-BA62-918E7B3BE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emotion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36FBA-B031-998F-DDDA-F237F38A4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30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E2C5-C3B2-9E6D-2092-CBCF36392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0319"/>
            <a:ext cx="4164401" cy="185188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kern="1200">
                <a:latin typeface="+mj-lt"/>
                <a:ea typeface="+mj-ea"/>
                <a:cs typeface="+mj-cs"/>
              </a:rPr>
              <a:t>How Emotion detection works</a:t>
            </a:r>
          </a:p>
        </p:txBody>
      </p:sp>
      <p:sp>
        <p:nvSpPr>
          <p:cNvPr id="1035" name="Content Placeholder 1034">
            <a:extLst>
              <a:ext uri="{FF2B5EF4-FFF2-40B4-BE49-F238E27FC236}">
                <a16:creationId xmlns:a16="http://schemas.microsoft.com/office/drawing/2014/main" id="{1310C66D-2E4B-30AD-931F-5C82F9F7F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941" y="370319"/>
            <a:ext cx="6298971" cy="1851885"/>
          </a:xfrm>
        </p:spPr>
        <p:txBody>
          <a:bodyPr anchor="ctr">
            <a:normAutofit lnSpcReduction="10000"/>
          </a:bodyPr>
          <a:lstStyle/>
          <a:p>
            <a:r>
              <a:rPr lang="en-US" sz="2000" dirty="0"/>
              <a:t>Lexicon – based approach</a:t>
            </a:r>
          </a:p>
          <a:p>
            <a:r>
              <a:rPr lang="en-US" sz="2000" dirty="0"/>
              <a:t>The lexicon is based on crowdsourcing and WordNet synonyms</a:t>
            </a:r>
          </a:p>
          <a:p>
            <a:r>
              <a:rPr lang="en-US" sz="2000" dirty="0"/>
              <a:t>Which is based on the </a:t>
            </a:r>
            <a:r>
              <a:rPr lang="en-US" sz="2000" dirty="0" err="1"/>
              <a:t>Plutchik</a:t>
            </a:r>
            <a:r>
              <a:rPr lang="en-US" sz="2000" dirty="0"/>
              <a:t> wheel of emotions, a categorical emotion theory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9393F17-2594-B67A-88FF-2DF35E022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" r="4" b="4621"/>
          <a:stretch/>
        </p:blipFill>
        <p:spPr bwMode="auto">
          <a:xfrm>
            <a:off x="200289" y="2131202"/>
            <a:ext cx="4611611" cy="43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yPlutchik: Visualising and comparing emotion-annotated corpora | PLOS ONE">
            <a:extLst>
              <a:ext uri="{FF2B5EF4-FFF2-40B4-BE49-F238E27FC236}">
                <a16:creationId xmlns:a16="http://schemas.microsoft.com/office/drawing/2014/main" id="{9BF1480C-B9F2-E952-EE79-DEAFAC9B1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1" b="-1"/>
          <a:stretch/>
        </p:blipFill>
        <p:spPr bwMode="auto">
          <a:xfrm>
            <a:off x="4998241" y="2396809"/>
            <a:ext cx="6298971" cy="39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E611C5-62F1-6EC5-F0BE-8AC5C036B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17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0A74D-4ABA-4476-A88E-EF04B04F4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works with a few lines of code, example use: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4BD34-67EE-6DED-9FD0-14387F855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NRCLex</a:t>
            </a:r>
            <a:r>
              <a:rPr lang="en-US" dirty="0"/>
              <a:t> package – attaches the scores to the tokens based on the lexicon labels (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(Bailey 2019)</a:t>
            </a:r>
            <a:endParaRPr lang="en-US" dirty="0"/>
          </a:p>
          <a:p>
            <a:r>
              <a:rPr lang="en-US" dirty="0"/>
              <a:t>Can be displayed with Pandas </a:t>
            </a:r>
            <a:r>
              <a:rPr lang="en-US" dirty="0" err="1"/>
              <a:t>Dataframe</a:t>
            </a:r>
            <a:endParaRPr lang="en-US" dirty="0"/>
          </a:p>
          <a:p>
            <a:r>
              <a:rPr lang="en-US" dirty="0"/>
              <a:t>Frequency can be plotted with </a:t>
            </a:r>
            <a:r>
              <a:rPr lang="en-US" dirty="0" err="1"/>
              <a:t>Plotly</a:t>
            </a:r>
            <a:endParaRPr lang="en-US" dirty="0"/>
          </a:p>
        </p:txBody>
      </p:sp>
      <p:pic>
        <p:nvPicPr>
          <p:cNvPr id="5" name="Picture 4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F64BD722-047B-70CB-CC7D-783B739F5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5" y="3788569"/>
            <a:ext cx="7099300" cy="219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2C1196-9E18-A512-7429-6D8671644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2602879"/>
            <a:ext cx="3938587" cy="1652242"/>
          </a:xfrm>
          <a:prstGeom prst="rect">
            <a:avLst/>
          </a:prstGeom>
        </p:spPr>
      </p:pic>
      <p:pic>
        <p:nvPicPr>
          <p:cNvPr id="9" name="Picture 8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5E902F09-94FB-27FE-CA3F-F38DC7ECE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12" y="4818401"/>
            <a:ext cx="5400675" cy="16744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D4C29A-663C-75FA-220C-71DEF50ADA79}"/>
              </a:ext>
            </a:extLst>
          </p:cNvPr>
          <p:cNvSpPr txBox="1"/>
          <p:nvPr/>
        </p:nvSpPr>
        <p:spPr>
          <a:xfrm>
            <a:off x="428625" y="6311900"/>
            <a:ext cx="499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Works only with base emotions </a:t>
            </a:r>
            <a:r>
              <a:rPr lang="en-US" dirty="0">
                <a:sym typeface="Wingdings" pitchFamily="2" charset="2"/>
              </a:rPr>
              <a:t> very limiting use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DEF13-ED8D-6A23-8DE2-A524AA88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50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801627-6861-4EA9-BE98-E0CE33A89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43466" cy="685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C1483F-490E-4C8A-8765-1F8AF0C67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0"/>
            <a:ext cx="3736189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9EE1D-8866-4F66-8407-37A925323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8" y="643466"/>
            <a:ext cx="3092718" cy="5528734"/>
          </a:xfrm>
          <a:noFill/>
        </p:spPr>
        <p:txBody>
          <a:bodyPr anchor="t">
            <a:normAutofit/>
          </a:bodyPr>
          <a:lstStyle/>
          <a:p>
            <a:r>
              <a:rPr lang="en-GB" sz="2800">
                <a:solidFill>
                  <a:srgbClr val="FFFFFF"/>
                </a:solidFill>
              </a:rPr>
              <a:t>Mitigating: Adjusting the dictionary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49BF42-D05C-4553-9417-7B869575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654" y="0"/>
            <a:ext cx="691318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A12BA-6BA3-4AB4-977E-5C97B4065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898" y="643466"/>
            <a:ext cx="5827472" cy="5571067"/>
          </a:xfrm>
        </p:spPr>
        <p:txBody>
          <a:bodyPr>
            <a:normAutofit/>
          </a:bodyPr>
          <a:lstStyle/>
          <a:p>
            <a:r>
              <a:rPr lang="en-GB" sz="1900"/>
              <a:t>Extracted the relevant portion of the lexicon -&gt; relabelled them to reflect: </a:t>
            </a:r>
          </a:p>
          <a:p>
            <a:pPr lvl="1"/>
            <a:r>
              <a:rPr lang="en-GB" sz="1900"/>
              <a:t>1) consistent base emotions based on the dyads</a:t>
            </a:r>
          </a:p>
          <a:p>
            <a:pPr lvl="2"/>
            <a:r>
              <a:rPr lang="en-GB" sz="1900"/>
              <a:t>E.g.: </a:t>
            </a:r>
            <a:r>
              <a:rPr lang="en-GB" sz="1900" i="1"/>
              <a:t>ache</a:t>
            </a:r>
            <a:r>
              <a:rPr lang="en-GB" sz="1900"/>
              <a:t>: sadness, but if we add fear, on the secondary level, we will get </a:t>
            </a:r>
            <a:r>
              <a:rPr lang="en-GB" sz="1900" i="1"/>
              <a:t>despair</a:t>
            </a:r>
            <a:r>
              <a:rPr lang="en-GB" sz="1900"/>
              <a:t>, which describes ache better than sadness.</a:t>
            </a:r>
          </a:p>
          <a:p>
            <a:pPr lvl="2"/>
            <a:r>
              <a:rPr lang="en-GB" sz="1900" i="1"/>
              <a:t>adore</a:t>
            </a:r>
            <a:r>
              <a:rPr lang="en-GB" sz="1900"/>
              <a:t>: joy+trust is </a:t>
            </a:r>
            <a:r>
              <a:rPr lang="en-GB" sz="1900" i="1"/>
              <a:t>love</a:t>
            </a:r>
            <a:r>
              <a:rPr lang="en-GB" sz="1900"/>
              <a:t> on the secondary, which is closest to adore than joy</a:t>
            </a:r>
          </a:p>
          <a:p>
            <a:pPr lvl="2"/>
            <a:endParaRPr lang="en-GB" sz="1900"/>
          </a:p>
          <a:p>
            <a:pPr lvl="1"/>
            <a:r>
              <a:rPr lang="en-GB" sz="1900"/>
              <a:t>2) the intensity e.g. add base motion disgust for boredom</a:t>
            </a:r>
          </a:p>
          <a:p>
            <a:pPr lvl="1"/>
            <a:r>
              <a:rPr lang="en-GB" sz="1900"/>
              <a:t>3) the heritage context and review specific:</a:t>
            </a:r>
            <a:br>
              <a:rPr lang="en-GB" sz="1900"/>
            </a:br>
            <a:r>
              <a:rPr lang="en-GB" sz="1900"/>
              <a:t>	e.g. : </a:t>
            </a:r>
            <a:r>
              <a:rPr lang="en-GB" sz="1900" i="1"/>
              <a:t>authenticity</a:t>
            </a:r>
            <a:r>
              <a:rPr lang="en-GB" sz="1900"/>
              <a:t>, </a:t>
            </a:r>
            <a:r>
              <a:rPr lang="en-GB" sz="1900" i="1"/>
              <a:t>ancient</a:t>
            </a:r>
            <a:r>
              <a:rPr lang="en-GB" sz="1900"/>
              <a:t>, etc. - mostly added to the curiosity dyad</a:t>
            </a:r>
          </a:p>
          <a:p>
            <a:pPr lvl="2"/>
            <a:r>
              <a:rPr lang="en-GB" sz="1900"/>
              <a:t> </a:t>
            </a:r>
            <a:r>
              <a:rPr lang="en-GB" sz="1900" i="1"/>
              <a:t>Helmet</a:t>
            </a:r>
            <a:r>
              <a:rPr lang="en-GB" sz="1900"/>
              <a:t> – in the Stockholm context, that is an affective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98FE9-2EB8-88A6-FD41-68702FE9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4E6F2A5-7723-D94B-A18C-FDCA0A223B21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22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07E4DD5-5AC3-4136-A068-13462C753F48}"/>
              </a:ext>
            </a:extLst>
          </p:cNvPr>
          <p:cNvSpPr txBox="1"/>
          <p:nvPr/>
        </p:nvSpPr>
        <p:spPr>
          <a:xfrm>
            <a:off x="718874" y="677863"/>
            <a:ext cx="4534047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spc="-50">
                <a:latin typeface="+mj-lt"/>
                <a:ea typeface="+mj-ea"/>
                <a:cs typeface="+mj-cs"/>
              </a:rPr>
              <a:t>Adjusting the code - Workflow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F8347-C620-05E7-8EB4-52E6DA641A3C}"/>
              </a:ext>
            </a:extLst>
          </p:cNvPr>
          <p:cNvSpPr txBox="1"/>
          <p:nvPr/>
        </p:nvSpPr>
        <p:spPr>
          <a:xfrm>
            <a:off x="313509" y="2142309"/>
            <a:ext cx="6104708" cy="4715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1400" dirty="0"/>
              <a:t>Getting original emotion frequencies with NRC lex</a:t>
            </a:r>
          </a:p>
          <a:p>
            <a:pPr marL="3429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endParaRPr lang="en-US" sz="1400" dirty="0"/>
          </a:p>
          <a:p>
            <a:pPr marL="3429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1400" dirty="0"/>
              <a:t>Exporting the emotion lexicon in JSON</a:t>
            </a:r>
          </a:p>
          <a:p>
            <a:pPr marL="3429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endParaRPr lang="en-US" sz="1400" dirty="0"/>
          </a:p>
          <a:p>
            <a:pPr marL="3429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1400" dirty="0"/>
              <a:t>Manual re-labelling the lexicon in </a:t>
            </a:r>
            <a:r>
              <a:rPr lang="en-US" sz="1400" dirty="0" err="1"/>
              <a:t>Openrefine</a:t>
            </a:r>
            <a:r>
              <a:rPr lang="en-US" sz="1400" dirty="0"/>
              <a:t>, exporting as CSV</a:t>
            </a:r>
          </a:p>
          <a:p>
            <a:pPr marL="3429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endParaRPr lang="en-US" sz="1400" dirty="0"/>
          </a:p>
          <a:p>
            <a:pPr marL="3429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1400" dirty="0"/>
              <a:t>Importing CSV into Pandas </a:t>
            </a:r>
            <a:r>
              <a:rPr lang="en-US" sz="1400" dirty="0" err="1"/>
              <a:t>dataframe</a:t>
            </a:r>
            <a:endParaRPr lang="en-US" sz="1400" dirty="0"/>
          </a:p>
          <a:p>
            <a:pPr marL="3429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endParaRPr lang="en-US" sz="1400" dirty="0"/>
          </a:p>
          <a:p>
            <a:pPr marL="3429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1400" dirty="0"/>
              <a:t>Generating dyad labels (primary, secondary, tertiary, opposites)</a:t>
            </a:r>
          </a:p>
          <a:p>
            <a:pPr marL="3429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endParaRPr lang="en-US" sz="1400" dirty="0"/>
          </a:p>
          <a:p>
            <a:pPr marL="3429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1400" dirty="0"/>
              <a:t>Refactoring </a:t>
            </a:r>
            <a:r>
              <a:rPr lang="en-US" sz="1400" dirty="0" err="1"/>
              <a:t>NRCLex</a:t>
            </a:r>
            <a:r>
              <a:rPr lang="en-US" sz="1400" dirty="0"/>
              <a:t> code to accommodate these dyads</a:t>
            </a:r>
          </a:p>
          <a:p>
            <a:pPr marL="3429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endParaRPr lang="en-US" sz="1400" dirty="0"/>
          </a:p>
          <a:p>
            <a:pPr marL="3429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1400" dirty="0"/>
              <a:t>Getting new emotion frequencies, including the dyads based on the new lexicon</a:t>
            </a:r>
          </a:p>
          <a:p>
            <a:pPr marL="3429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endParaRPr lang="en-US" sz="1400" dirty="0"/>
          </a:p>
          <a:p>
            <a:pPr marL="3429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1400" dirty="0"/>
              <a:t>Generating petal graphs with </a:t>
            </a:r>
            <a:r>
              <a:rPr lang="en-US" sz="1400" dirty="0" err="1"/>
              <a:t>PyPlutchik</a:t>
            </a:r>
            <a:r>
              <a:rPr lang="en-US" sz="1400" dirty="0"/>
              <a:t> for each dyad (</a:t>
            </a:r>
            <a:r>
              <a:rPr lang="en-US" sz="1400" dirty="0" err="1"/>
              <a:t>Semarro</a:t>
            </a:r>
            <a:r>
              <a:rPr lang="en-US" sz="1400" dirty="0"/>
              <a:t> et al. 2021) 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0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0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0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000" dirty="0"/>
          </a:p>
        </p:txBody>
      </p:sp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412858B0-41B1-064D-50AE-BA79448C3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8351"/>
            <a:ext cx="5209989" cy="36079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89808D-A8A7-6C94-2D0B-5C3331215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 vert="horz" lIns="45720" tIns="45720" rIns="4572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4E6F2A5-7723-D94B-A18C-FDCA0A223B21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45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3B1104-4970-3651-7D7B-27F6C722C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226275"/>
            <a:ext cx="9692640" cy="1325562"/>
          </a:xfrm>
        </p:spPr>
        <p:txBody>
          <a:bodyPr/>
          <a:lstStyle/>
          <a:p>
            <a:r>
              <a:rPr lang="en-US" dirty="0"/>
              <a:t>Positioning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87949-C63A-A85B-E752-9C97FBF58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8960" y="1886731"/>
            <a:ext cx="4480560" cy="4351337"/>
          </a:xfrm>
        </p:spPr>
        <p:txBody>
          <a:bodyPr/>
          <a:lstStyle/>
          <a:p>
            <a:r>
              <a:rPr lang="en-GB" dirty="0"/>
              <a:t>Tilton, L., </a:t>
            </a:r>
            <a:r>
              <a:rPr lang="en-GB" dirty="0" err="1"/>
              <a:t>Mimno</a:t>
            </a:r>
            <a:r>
              <a:rPr lang="en-GB" dirty="0"/>
              <a:t>, D., &amp; Johnson, J. M. (2024). Computational humanities. University of Minnesota Press.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2D3340-36B2-D8DA-FC56-E9BAB3E63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9425" y="340964"/>
            <a:ext cx="5337616" cy="5839174"/>
          </a:xfrm>
        </p:spPr>
        <p:txBody>
          <a:bodyPr/>
          <a:lstStyle/>
          <a:p>
            <a:r>
              <a:rPr lang="en-US" dirty="0"/>
              <a:t>Computational Humanities</a:t>
            </a:r>
          </a:p>
          <a:p>
            <a:r>
              <a:rPr lang="en-US" dirty="0"/>
              <a:t>Institutional and disciplinary boundaries as barriers to collaboration and quality (</a:t>
            </a:r>
            <a:r>
              <a:rPr lang="en-GB" dirty="0"/>
              <a:t>Erp et al)</a:t>
            </a:r>
            <a:endParaRPr lang="en-US" dirty="0"/>
          </a:p>
          <a:p>
            <a:r>
              <a:rPr lang="en-GB" dirty="0"/>
              <a:t>Developing methods and their hermeneutics together (Ringler)</a:t>
            </a:r>
          </a:p>
          <a:p>
            <a:r>
              <a:rPr lang="en-GB" dirty="0"/>
              <a:t>Are we controlling quantitative with qualitative or the other way around? Shall we have trust in the quantitative? (</a:t>
            </a:r>
            <a:r>
              <a:rPr lang="en-GB" dirty="0" err="1"/>
              <a:t>Algee</a:t>
            </a:r>
            <a:r>
              <a:rPr lang="en-GB" dirty="0"/>
              <a:t> – Hewitt)</a:t>
            </a:r>
          </a:p>
          <a:p>
            <a:r>
              <a:rPr lang="en-GB" dirty="0"/>
              <a:t>Code quality in DH (</a:t>
            </a:r>
            <a:r>
              <a:rPr lang="en-GB" dirty="0" err="1"/>
              <a:t>Damerow</a:t>
            </a:r>
            <a:r>
              <a:rPr lang="en-GB" dirty="0"/>
              <a:t>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A8A0A-7F97-A39B-BC41-9045D740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Computational Humanities">
            <a:extLst>
              <a:ext uri="{FF2B5EF4-FFF2-40B4-BE49-F238E27FC236}">
                <a16:creationId xmlns:a16="http://schemas.microsoft.com/office/drawing/2014/main" id="{58F6174E-9048-4D40-0AB1-879EF7751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73" y="3065462"/>
            <a:ext cx="23876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919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34E43-2C72-89BD-683E-7DC62CE1C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6" y="-221664"/>
            <a:ext cx="10580493" cy="1450757"/>
          </a:xfrm>
        </p:spPr>
        <p:txBody>
          <a:bodyPr/>
          <a:lstStyle/>
          <a:p>
            <a:r>
              <a:rPr lang="en-US" dirty="0"/>
              <a:t>Still: categorical understanding washes the differences out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2DC519-5868-003B-86C6-DEADAA0BBC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6" y="1229093"/>
            <a:ext cx="9691104" cy="545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83F275-6B31-4D94-B3A4-51476D82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28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0B3D270-B19D-4DB8-BD3C-3E707485B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54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D7D324-07A5-2DB7-B173-CC7471078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836023"/>
            <a:ext cx="2718788" cy="5183777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Why is it?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BDAF94-B52E-4307-B54C-EF413086F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DD772-B1BF-F12A-4FE4-FE15683A1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4E6F2A5-7723-D94B-A18C-FDCA0A223B21}" type="slidenum">
              <a:rPr lang="en-US">
                <a:solidFill>
                  <a:srgbClr val="46464A">
                    <a:lumMod val="60000"/>
                    <a:lumOff val="40000"/>
                  </a:srgb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31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E588C88-B98E-B3A9-D5EB-EB19D8050A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4341846"/>
              </p:ext>
            </p:extLst>
          </p:nvPr>
        </p:nvGraphicFramePr>
        <p:xfrm>
          <a:off x="4658815" y="804672"/>
          <a:ext cx="5990136" cy="526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6041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D2ECF-41B8-001E-0963-F44D5002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080" y="-471543"/>
            <a:ext cx="4954920" cy="1606948"/>
          </a:xfrm>
        </p:spPr>
        <p:txBody>
          <a:bodyPr>
            <a:normAutofit/>
          </a:bodyPr>
          <a:lstStyle/>
          <a:p>
            <a:r>
              <a:rPr lang="en-US" dirty="0"/>
              <a:t>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1E6C3-1A6B-AEA7-AC67-2237EE6DA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73" y="1345632"/>
            <a:ext cx="7267996" cy="4263860"/>
          </a:xfrm>
        </p:spPr>
        <p:txBody>
          <a:bodyPr>
            <a:normAutofit/>
          </a:bodyPr>
          <a:lstStyle/>
          <a:p>
            <a:r>
              <a:rPr lang="en-US" dirty="0"/>
              <a:t>Reworking a full heritage-specific lexicon</a:t>
            </a:r>
          </a:p>
          <a:p>
            <a:r>
              <a:rPr lang="en-US" dirty="0"/>
              <a:t>Trying it on interview data (aiming only at emotions)</a:t>
            </a:r>
          </a:p>
          <a:p>
            <a:r>
              <a:rPr lang="en-US" dirty="0"/>
              <a:t>ML classification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training to find affect, but let it choose the components</a:t>
            </a:r>
          </a:p>
          <a:p>
            <a:r>
              <a:rPr lang="en-US" dirty="0"/>
              <a:t>Try unsupervised methods, where the machine has to figure out what affect is in heritage context (promising)</a:t>
            </a:r>
          </a:p>
          <a:p>
            <a:r>
              <a:rPr lang="en-US" dirty="0"/>
              <a:t>Quantifying the error: confusion matrix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D5ED0-D2B1-480B-DBDF-A236BDE1E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4E6F2A5-7723-D94B-A18C-FDCA0A223B21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0B3D270-B19D-4DB8-BD3C-3E707485B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54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08B255-28B0-79A1-7214-D6AA4288D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836023"/>
            <a:ext cx="2718788" cy="5183777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Takeaways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BDAF94-B52E-4307-B54C-EF413086F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C998C-A6B9-FE94-AE50-0AAD93A34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4E6F2A5-7723-D94B-A18C-FDCA0A223B21}" type="slidenum">
              <a:rPr lang="en-US">
                <a:solidFill>
                  <a:srgbClr val="46464A">
                    <a:lumMod val="60000"/>
                    <a:lumOff val="40000"/>
                  </a:srgb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33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371A157-CAB1-E746-6409-A210410D55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9777820"/>
              </p:ext>
            </p:extLst>
          </p:nvPr>
        </p:nvGraphicFramePr>
        <p:xfrm>
          <a:off x="4658815" y="804672"/>
          <a:ext cx="5990136" cy="526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774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BA97-6489-D544-63B1-8C0ED247C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9DCA5-DE1F-FD1C-E5EB-AF6FCE825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152" y="2143952"/>
            <a:ext cx="8595360" cy="4351337"/>
          </a:xfrm>
        </p:spPr>
        <p:txBody>
          <a:bodyPr/>
          <a:lstStyle/>
          <a:p>
            <a:r>
              <a:rPr lang="en-GB" dirty="0"/>
              <a:t>Read it: </a:t>
            </a: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Kocsis, A</a:t>
            </a:r>
            <a:r>
              <a:rPr lang="en-GB" sz="1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Using Computational Methods to Evaluate Affective Relevance at Historically Distant Heritage: Towards Computational ways of understanding what is ‘hot’ and what is not . </a:t>
            </a: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GB" sz="1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International Handbook of Heritage and Affect</a:t>
            </a: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Angela Person and Jacque </a:t>
            </a:r>
            <a:r>
              <a:rPr lang="en-GB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Micieli-Voutsinas</a:t>
            </a: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(Eds). </a:t>
            </a:r>
            <a:r>
              <a:rPr lang="en-GB" sz="1800" dirty="0"/>
              <a:t>Routledge. </a:t>
            </a: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Expected: Autumn 2025.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hlinkClick r:id="rId3"/>
              </a:rPr>
              <a:t>akocsis@ed.ac.uk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@</a:t>
            </a:r>
            <a:r>
              <a:rPr lang="en-GB" dirty="0" err="1"/>
              <a:t>aurigandrea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@</a:t>
            </a:r>
            <a:r>
              <a:rPr lang="en-GB" dirty="0" err="1"/>
              <a:t>andreakocsis.bsky.social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12D3A-5586-34ED-609D-3A5B7734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34</a:t>
            </a:fld>
            <a:endParaRPr lang="en-US"/>
          </a:p>
        </p:txBody>
      </p:sp>
      <p:pic>
        <p:nvPicPr>
          <p:cNvPr id="6" name="Graphic 5" descr="Email outline">
            <a:extLst>
              <a:ext uri="{FF2B5EF4-FFF2-40B4-BE49-F238E27FC236}">
                <a16:creationId xmlns:a16="http://schemas.microsoft.com/office/drawing/2014/main" id="{3412108D-2249-6932-F967-1CE1AE9F3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0912" y="3851366"/>
            <a:ext cx="575637" cy="575637"/>
          </a:xfrm>
          <a:prstGeom prst="rect">
            <a:avLst/>
          </a:prstGeom>
        </p:spPr>
      </p:pic>
      <p:pic>
        <p:nvPicPr>
          <p:cNvPr id="8" name="Graphic 7" descr="Open book outline">
            <a:extLst>
              <a:ext uri="{FF2B5EF4-FFF2-40B4-BE49-F238E27FC236}">
                <a16:creationId xmlns:a16="http://schemas.microsoft.com/office/drawing/2014/main" id="{CBE4B895-DA29-BB1E-7E43-8B716A195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9740" y="1996440"/>
            <a:ext cx="914400" cy="914400"/>
          </a:xfrm>
          <a:prstGeom prst="rect">
            <a:avLst/>
          </a:prstGeom>
        </p:spPr>
      </p:pic>
      <p:sp>
        <p:nvSpPr>
          <p:cNvPr id="9" name="AutoShape 4" descr="Github - GitHub Logo - CleanPNG / KissPNG">
            <a:extLst>
              <a:ext uri="{FF2B5EF4-FFF2-40B4-BE49-F238E27FC236}">
                <a16:creationId xmlns:a16="http://schemas.microsoft.com/office/drawing/2014/main" id="{41CD154E-2B49-E2A4-19DF-586B39B9EA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629" y="51489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79CBBC-BAE9-261A-842D-03E85D954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7429" y="4535315"/>
            <a:ext cx="613628" cy="61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25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19D8-C1C4-47A8-B478-34006350A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7C525-0CB7-4A8F-A2ED-9009E5648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45" y="2049462"/>
            <a:ext cx="7456639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sz="2400" dirty="0"/>
              <a:t>The reason: What and why?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The theory: “Heritage that hurts” and its problems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Close reading: Tracing affect in heritage reviews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Distant reading: Emotion detection – how?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The problem: Why didn’t it work?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Discussion: What do you think?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4B7D1F-D8A7-27F6-8C43-BDE0903DA002}"/>
              </a:ext>
            </a:extLst>
          </p:cNvPr>
          <p:cNvSpPr txBox="1"/>
          <p:nvPr/>
        </p:nvSpPr>
        <p:spPr>
          <a:xfrm>
            <a:off x="136132" y="6123801"/>
            <a:ext cx="7125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TW//CW : suicide, war, religious violence, images of human remains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66F87-271A-B356-5B8C-48333F5E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04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801627-6861-4EA9-BE98-E0CE33A89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43466" cy="685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C1483F-490E-4C8A-8765-1F8AF0C67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0"/>
            <a:ext cx="3736189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8B3008-13C8-CF8A-E229-D8336037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8" y="643466"/>
            <a:ext cx="3092718" cy="5528734"/>
          </a:xfrm>
          <a:noFill/>
        </p:spPr>
        <p:txBody>
          <a:bodyPr anchor="t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Case study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49BF42-D05C-4553-9417-7B869575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654" y="0"/>
            <a:ext cx="691318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2CA31-F174-CAEB-E2FE-C809C94D4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898" y="643466"/>
            <a:ext cx="5827472" cy="5571067"/>
          </a:xfrm>
        </p:spPr>
        <p:txBody>
          <a:bodyPr>
            <a:normAutofit/>
          </a:bodyPr>
          <a:lstStyle/>
          <a:p>
            <a:pPr marL="192024" indent="-192024" defTabSz="768096">
              <a:spcBef>
                <a:spcPts val="840"/>
              </a:spcBef>
            </a:pPr>
            <a:r>
              <a:rPr lang="en-GB" sz="2200" kern="1200">
                <a:latin typeface="+mn-lt"/>
                <a:ea typeface="+mn-ea"/>
                <a:cs typeface="+mn-cs"/>
              </a:rPr>
              <a:t>Kocsis, A</a:t>
            </a:r>
            <a:r>
              <a:rPr lang="en-GB" sz="2200" i="1" kern="1200">
                <a:latin typeface="+mn-lt"/>
                <a:ea typeface="+mn-ea"/>
                <a:cs typeface="+mn-cs"/>
              </a:rPr>
              <a:t>. Using Computational Methods to Evaluate Affective Relevance at Historically Distant Heritage: Towards Computational ways of understanding what is ‘hot’ and what is not . </a:t>
            </a:r>
            <a:r>
              <a:rPr lang="en-GB" sz="2200" kern="1200">
                <a:latin typeface="+mn-lt"/>
                <a:ea typeface="+mn-ea"/>
                <a:cs typeface="+mn-cs"/>
              </a:rPr>
              <a:t>In</a:t>
            </a:r>
            <a:r>
              <a:rPr lang="en-GB" sz="2200" i="1" kern="1200">
                <a:latin typeface="+mn-lt"/>
                <a:ea typeface="+mn-ea"/>
                <a:cs typeface="+mn-cs"/>
              </a:rPr>
              <a:t>: International Handbook of Heritage and Affect</a:t>
            </a:r>
            <a:r>
              <a:rPr lang="en-GB" sz="2200" kern="1200">
                <a:latin typeface="+mn-lt"/>
                <a:ea typeface="+mn-ea"/>
                <a:cs typeface="+mn-cs"/>
              </a:rPr>
              <a:t>. Angela Person and Jacque Micieli-Voutsinas, (Eds). </a:t>
            </a:r>
            <a:r>
              <a:rPr lang="en-GB" sz="2200"/>
              <a:t>Routledge. </a:t>
            </a:r>
            <a:r>
              <a:rPr lang="en-GB" sz="2200" kern="1200">
                <a:latin typeface="+mn-lt"/>
                <a:ea typeface="+mn-ea"/>
                <a:cs typeface="+mn-cs"/>
              </a:rPr>
              <a:t>Expected: Autumn 2025.</a:t>
            </a:r>
          </a:p>
          <a:p>
            <a:pPr marL="192024" indent="-192024" defTabSz="768096">
              <a:spcBef>
                <a:spcPts val="840"/>
              </a:spcBef>
            </a:pPr>
            <a:endParaRPr lang="en-GB" sz="2200"/>
          </a:p>
          <a:p>
            <a:pPr marL="192024" indent="-192024" defTabSz="768096">
              <a:spcBef>
                <a:spcPts val="840"/>
              </a:spcBef>
            </a:pPr>
            <a:r>
              <a:rPr lang="en-GB" sz="2200"/>
              <a:t>More info about the volume: </a:t>
            </a:r>
            <a:r>
              <a:rPr lang="en-GB" sz="2200">
                <a:hlinkClick r:id="rId3"/>
              </a:rPr>
              <a:t>https://shareok.org/bitstream/handle/11244/340078/2023_Person_InternationalConferenceHeritageAffect.pdf?sequence=1&amp;isAllowed=y</a:t>
            </a:r>
            <a:endParaRPr lang="en-GB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86403-A5B7-CE2E-61B6-99E5A11B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4E6F2A5-7723-D94B-A18C-FDCA0A223B21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77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54E9C-02B4-0FEB-050A-799FCB87E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2087"/>
            <a:ext cx="10515600" cy="1325563"/>
          </a:xfrm>
        </p:spPr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7623B7-E96F-F844-CDA6-5CD7722CA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30337"/>
            <a:ext cx="10515600" cy="4351338"/>
          </a:xfrm>
        </p:spPr>
        <p:txBody>
          <a:bodyPr/>
          <a:lstStyle/>
          <a:p>
            <a:r>
              <a:rPr lang="en-GB" dirty="0"/>
              <a:t>Can digital methods help us to do more reliable and valid humanities research?</a:t>
            </a:r>
          </a:p>
          <a:p>
            <a:r>
              <a:rPr lang="en-GB" dirty="0"/>
              <a:t>Would grounding research in more data lead to more validity?</a:t>
            </a:r>
          </a:p>
          <a:p>
            <a:r>
              <a:rPr lang="en-GB" dirty="0"/>
              <a:t>Would using semi-automated methods lead to more reliable results?</a:t>
            </a:r>
          </a:p>
          <a:p>
            <a:endParaRPr lang="en-US" dirty="0"/>
          </a:p>
        </p:txBody>
      </p:sp>
      <p:pic>
        <p:nvPicPr>
          <p:cNvPr id="9" name="Picture 4" descr="ifference between Accuracy and Precision Measurements | Precisa">
            <a:extLst>
              <a:ext uri="{FF2B5EF4-FFF2-40B4-BE49-F238E27FC236}">
                <a16:creationId xmlns:a16="http://schemas.microsoft.com/office/drawing/2014/main" id="{360A2201-9524-E663-B0EA-17FA0931B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057" y="3972410"/>
            <a:ext cx="5131653" cy="268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8678DB-B9FD-18E6-21EA-77D849EC1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632" y="2936314"/>
            <a:ext cx="4301774" cy="36027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23E5AE-30ED-F735-954F-D816F5741736}"/>
              </a:ext>
            </a:extLst>
          </p:cNvPr>
          <p:cNvSpPr txBox="1"/>
          <p:nvPr/>
        </p:nvSpPr>
        <p:spPr>
          <a:xfrm>
            <a:off x="6106138" y="5315192"/>
            <a:ext cx="189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Accuracy (validity)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0EBEE8-93F9-7EF7-35C7-0F8DE68FDDF4}"/>
              </a:ext>
            </a:extLst>
          </p:cNvPr>
          <p:cNvSpPr txBox="1"/>
          <p:nvPr/>
        </p:nvSpPr>
        <p:spPr>
          <a:xfrm>
            <a:off x="8916193" y="5315192"/>
            <a:ext cx="2097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Precision (reliability)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74B0E-C676-E03C-3EEC-9A019680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55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ADE6-3192-62C0-C927-B6B0865F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718" y="2103438"/>
            <a:ext cx="9692640" cy="1325562"/>
          </a:xfrm>
        </p:spPr>
        <p:txBody>
          <a:bodyPr/>
          <a:lstStyle/>
          <a:p>
            <a:r>
              <a:rPr lang="en-US" dirty="0"/>
              <a:t>The theory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FB1A8-688B-D887-4E40-58408ABE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C4E6F2A5-7723-D94B-A18C-FDCA0A223B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94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801627-6861-4EA9-BE98-E0CE33A89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43466" cy="685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C1483F-490E-4C8A-8765-1F8AF0C67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0"/>
            <a:ext cx="3736189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C99A1-D331-2622-3DC4-E30971F86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8" y="643466"/>
            <a:ext cx="3092718" cy="5528734"/>
          </a:xfrm>
          <a:noFill/>
        </p:spPr>
        <p:txBody>
          <a:bodyPr anchor="t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“Heritage that hurts”</a:t>
            </a:r>
            <a:br>
              <a:rPr lang="en-US" sz="2800">
                <a:solidFill>
                  <a:srgbClr val="FFFFFF"/>
                </a:solidFill>
              </a:rPr>
            </a:br>
            <a:r>
              <a:rPr lang="en-US" sz="2800">
                <a:solidFill>
                  <a:srgbClr val="FFFFFF"/>
                </a:solidFill>
              </a:rPr>
              <a:t>“hot interpretation” – </a:t>
            </a:r>
            <a:br>
              <a:rPr lang="en-US" sz="2800">
                <a:solidFill>
                  <a:srgbClr val="FFFFFF"/>
                </a:solidFill>
              </a:rPr>
            </a:br>
            <a:r>
              <a:rPr lang="en-US" sz="2800">
                <a:solidFill>
                  <a:srgbClr val="FFFFFF"/>
                </a:solidFill>
              </a:rPr>
              <a:t>David Uzzel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49BF42-D05C-4553-9417-7B869575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654" y="0"/>
            <a:ext cx="691318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C6DDF-2546-CDC7-D374-DF7BDAA90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898" y="643466"/>
            <a:ext cx="5827472" cy="5571067"/>
          </a:xfrm>
        </p:spPr>
        <p:txBody>
          <a:bodyPr>
            <a:normAutofit/>
          </a:bodyPr>
          <a:lstStyle/>
          <a:p>
            <a:r>
              <a:rPr lang="en-US" sz="1500" dirty="0" err="1"/>
              <a:t>Uzzell</a:t>
            </a:r>
            <a:r>
              <a:rPr lang="en-US" sz="1500" dirty="0"/>
              <a:t>, D. L. (1989) „The Hot Interpretation of War and Conflict‟ in D.L. </a:t>
            </a:r>
            <a:r>
              <a:rPr lang="en-US" sz="1500" dirty="0" err="1"/>
              <a:t>Uzzell</a:t>
            </a:r>
            <a:r>
              <a:rPr lang="en-US" sz="1500" dirty="0"/>
              <a:t> (ed.) Heritage Interpretation: Volume I: The Natural and Built Environment, London: Belhaven Press. </a:t>
            </a:r>
          </a:p>
          <a:p>
            <a:r>
              <a:rPr lang="en-US" sz="1500" dirty="0"/>
              <a:t>Hot interpretation – Hot cognition: He suggests that there is a direct emotional way in which we can interpret experiences before or without thinking them over.</a:t>
            </a:r>
          </a:p>
          <a:p>
            <a:r>
              <a:rPr lang="en-US" sz="1500" dirty="0"/>
              <a:t> This emotional engagement can be fired:</a:t>
            </a:r>
          </a:p>
          <a:p>
            <a:pPr lvl="1"/>
            <a:r>
              <a:rPr lang="en-US" sz="1500" dirty="0"/>
              <a:t> if the experience resonates with our personal past,</a:t>
            </a:r>
          </a:p>
          <a:p>
            <a:pPr lvl="1"/>
            <a:r>
              <a:rPr lang="en-US" sz="1500" dirty="0"/>
              <a:t> nationalist feelings and community values, </a:t>
            </a:r>
          </a:p>
          <a:p>
            <a:pPr lvl="1"/>
            <a:r>
              <a:rPr lang="en-US" sz="1500" dirty="0"/>
              <a:t>ideological beliefs and convictions</a:t>
            </a:r>
          </a:p>
          <a:p>
            <a:pPr lvl="1"/>
            <a:r>
              <a:rPr lang="en-US" sz="1500" b="1" dirty="0"/>
              <a:t>the event is close in time and space</a:t>
            </a:r>
          </a:p>
          <a:p>
            <a:pPr lvl="1"/>
            <a:endParaRPr lang="en-US" sz="1500" dirty="0"/>
          </a:p>
          <a:p>
            <a:r>
              <a:rPr lang="en-US" sz="1500" dirty="0"/>
              <a:t>He encourages museums to curate spaces for hot interpretation </a:t>
            </a:r>
            <a:r>
              <a:rPr lang="en-US" sz="1500" dirty="0">
                <a:sym typeface="Wingdings" pitchFamily="2" charset="2"/>
              </a:rPr>
              <a:t></a:t>
            </a:r>
            <a:r>
              <a:rPr lang="en-US" sz="1500" dirty="0"/>
              <a:t>didactic purposes (</a:t>
            </a:r>
            <a:r>
              <a:rPr lang="en-US" sz="1500" dirty="0">
                <a:sym typeface="Wingdings" pitchFamily="2" charset="2"/>
              </a:rPr>
              <a:t></a:t>
            </a:r>
            <a:r>
              <a:rPr lang="en-US" sz="1500" dirty="0"/>
              <a:t>Ashworth, Smith, etc.)</a:t>
            </a:r>
          </a:p>
          <a:p>
            <a:r>
              <a:rPr lang="en-US" sz="1500" dirty="0"/>
              <a:t>Coming from environmental psychology with an agenda against climate sceptics</a:t>
            </a:r>
          </a:p>
          <a:p>
            <a:pPr marL="457200" lvl="1" indent="0">
              <a:buNone/>
            </a:pPr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7640F-AF05-C0F5-C19D-66CD548D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4E6F2A5-7723-D94B-A18C-FDCA0A223B21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39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9391-F4F0-A9EA-A6B5-D58D2800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0" y="365760"/>
            <a:ext cx="5618092" cy="1325562"/>
          </a:xfrm>
        </p:spPr>
        <p:txBody>
          <a:bodyPr>
            <a:normAutofit/>
          </a:bodyPr>
          <a:lstStyle/>
          <a:p>
            <a:r>
              <a:rPr lang="en-US" dirty="0"/>
              <a:t>Time and hot interpretation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5E519A2-1E27-8A8A-F549-68BAE729D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71"/>
          <a:stretch/>
        </p:blipFill>
        <p:spPr bwMode="auto">
          <a:xfrm>
            <a:off x="20" y="10"/>
            <a:ext cx="4654272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DB7E6-BD96-4E40-0211-0380E2416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1828800"/>
            <a:ext cx="5618092" cy="4351337"/>
          </a:xfrm>
        </p:spPr>
        <p:txBody>
          <a:bodyPr>
            <a:normAutofit/>
          </a:bodyPr>
          <a:lstStyle/>
          <a:p>
            <a:r>
              <a:rPr lang="en-US" err="1"/>
              <a:t>Uzzell</a:t>
            </a:r>
            <a:r>
              <a:rPr lang="en-US"/>
              <a:t> “observed” heritage sites related to WW2 (</a:t>
            </a:r>
            <a:r>
              <a:rPr lang="en-GB" b="0" i="0" err="1">
                <a:effectLst/>
                <a:latin typeface="Google Sans"/>
              </a:rPr>
              <a:t>Oradour</a:t>
            </a:r>
            <a:r>
              <a:rPr lang="en-GB" b="0" i="0">
                <a:effectLst/>
                <a:latin typeface="Google Sans"/>
              </a:rPr>
              <a:t>-sur-</a:t>
            </a:r>
            <a:r>
              <a:rPr lang="en-GB" b="0" i="0" err="1">
                <a:effectLst/>
                <a:latin typeface="Google Sans"/>
              </a:rPr>
              <a:t>Glane</a:t>
            </a:r>
            <a:r>
              <a:rPr lang="en-US"/>
              <a:t>), WW1 (IWM), District Six Museum, Checkpoint Charlie Museum, and the Clifford Tower in York, and found that:</a:t>
            </a:r>
          </a:p>
          <a:p>
            <a:r>
              <a:rPr lang="en-US"/>
              <a:t> 'as time separates us from past events our emotional engagement is reduced’. </a:t>
            </a:r>
          </a:p>
          <a:p>
            <a:r>
              <a:rPr lang="en-US">
                <a:sym typeface="Wingdings" pitchFamily="2" charset="2"/>
              </a:rPr>
              <a:t></a:t>
            </a:r>
            <a:r>
              <a:rPr lang="en-US"/>
              <a:t>the likelihood of emotional reactions in response to a heritage site depends on the time passed between the original traumatic event and the visit. 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3074" name="Picture 2" descr="Pascal Plas, Les associations de victimes et d'ayants droit de victimes :  le cas d'Oradour-sur-Glane - IiRCO Un centre d'archives, de documentation  et d'expertise">
            <a:extLst>
              <a:ext uri="{FF2B5EF4-FFF2-40B4-BE49-F238E27FC236}">
                <a16:creationId xmlns:a16="http://schemas.microsoft.com/office/drawing/2014/main" id="{C5544FC9-0DD2-0CC8-B7C0-FDDFE13AC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" r="3" b="3"/>
          <a:stretch/>
        </p:blipFill>
        <p:spPr bwMode="auto">
          <a:xfrm>
            <a:off x="20" y="3429001"/>
            <a:ext cx="465427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74BAD-92B3-E3CC-1CBE-80A0DF46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4E6F2A5-7723-D94B-A18C-FDCA0A223B21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60837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670</TotalTime>
  <Words>3635</Words>
  <Application>Microsoft Office PowerPoint</Application>
  <PresentationFormat>Widescreen</PresentationFormat>
  <Paragraphs>344</Paragraphs>
  <Slides>34</Slides>
  <Notes>33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View</vt:lpstr>
      <vt:lpstr>More than feeling? –  Can digital humanities rewrite concepts from non-digital heritage studies? </vt:lpstr>
      <vt:lpstr>What</vt:lpstr>
      <vt:lpstr>Positioning</vt:lpstr>
      <vt:lpstr>Plan</vt:lpstr>
      <vt:lpstr>Case study</vt:lpstr>
      <vt:lpstr>Why?</vt:lpstr>
      <vt:lpstr>The theory</vt:lpstr>
      <vt:lpstr>“Heritage that hurts” “hot interpretation” –  David Uzzel</vt:lpstr>
      <vt:lpstr>Time and hot interpretation</vt:lpstr>
      <vt:lpstr>My hypothesis</vt:lpstr>
      <vt:lpstr>How to do this?</vt:lpstr>
      <vt:lpstr>Data and Methodology</vt:lpstr>
      <vt:lpstr>The sites and the connected tragedies</vt:lpstr>
      <vt:lpstr>The exhibitions</vt:lpstr>
      <vt:lpstr>Curatorial techniques: Clifford Tower</vt:lpstr>
      <vt:lpstr>Curatorial techniques: Mary Rose</vt:lpstr>
      <vt:lpstr>Curatorial techniques: Medieval Massacre room, Stockholm</vt:lpstr>
      <vt:lpstr>Hot interpretation in the curatorial techniques</vt:lpstr>
      <vt:lpstr>The results of the close reading</vt:lpstr>
      <vt:lpstr>PowerPoint Presentation</vt:lpstr>
      <vt:lpstr>PowerPoint Presentation</vt:lpstr>
      <vt:lpstr>PowerPoint Presentation</vt:lpstr>
      <vt:lpstr>The problem</vt:lpstr>
      <vt:lpstr>The Problem</vt:lpstr>
      <vt:lpstr>The emotion detection</vt:lpstr>
      <vt:lpstr>How Emotion detection works</vt:lpstr>
      <vt:lpstr>It works with a few lines of code, example use:</vt:lpstr>
      <vt:lpstr>Mitigating: Adjusting the dictionary</vt:lpstr>
      <vt:lpstr>PowerPoint Presentation</vt:lpstr>
      <vt:lpstr>Still: categorical understanding washes the differences out</vt:lpstr>
      <vt:lpstr>Why is it?</vt:lpstr>
      <vt:lpstr>Suggestions</vt:lpstr>
      <vt:lpstr>Takeaways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Kocsis</dc:creator>
  <cp:lastModifiedBy>Andrea Kocsis</cp:lastModifiedBy>
  <cp:revision>42</cp:revision>
  <cp:lastPrinted>2025-02-27T20:47:24Z</cp:lastPrinted>
  <dcterms:created xsi:type="dcterms:W3CDTF">2024-09-02T11:10:12Z</dcterms:created>
  <dcterms:modified xsi:type="dcterms:W3CDTF">2025-03-06T09:40:36Z</dcterms:modified>
</cp:coreProperties>
</file>